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1" r:id="rId3"/>
    <p:sldId id="263" r:id="rId4"/>
    <p:sldId id="257" r:id="rId5"/>
    <p:sldId id="262" r:id="rId6"/>
    <p:sldId id="264" r:id="rId7"/>
    <p:sldId id="265" r:id="rId8"/>
    <p:sldId id="266" r:id="rId9"/>
    <p:sldId id="258" r:id="rId10"/>
    <p:sldId id="268" r:id="rId11"/>
    <p:sldId id="260" r:id="rId12"/>
    <p:sldId id="270" r:id="rId13"/>
    <p:sldId id="271" r:id="rId14"/>
    <p:sldId id="269" r:id="rId15"/>
    <p:sldId id="272" r:id="rId16"/>
    <p:sldId id="267" r:id="rId17"/>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5" d="100"/>
          <a:sy n="65" d="100"/>
        </p:scale>
        <p:origin x="-666" y="-10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CC82152-1263-4F5C-8FD6-B4DB8C6EBD8D}" type="doc">
      <dgm:prSet loTypeId="urn:microsoft.com/office/officeart/2005/8/layout/lProcess3" loCatId="process" qsTypeId="urn:microsoft.com/office/officeart/2005/8/quickstyle/simple1" qsCatId="simple" csTypeId="urn:microsoft.com/office/officeart/2005/8/colors/accent1_2" csCatId="accent1" phldr="1"/>
      <dgm:spPr/>
      <dgm:t>
        <a:bodyPr/>
        <a:lstStyle/>
        <a:p>
          <a:endParaRPr lang="es-CO"/>
        </a:p>
      </dgm:t>
    </dgm:pt>
    <dgm:pt modelId="{363BE939-EB1F-4C61-AC05-DACB7486CB5A}">
      <dgm:prSet/>
      <dgm:spPr>
        <a:solidFill>
          <a:srgbClr val="002060"/>
        </a:solidFill>
      </dgm:spPr>
      <dgm:t>
        <a:bodyPr/>
        <a:lstStyle/>
        <a:p>
          <a:pPr rtl="0"/>
          <a:r>
            <a:rPr lang="es-CO" b="1" dirty="0" smtClean="0">
              <a:latin typeface="Algerian" pitchFamily="82" charset="0"/>
            </a:rPr>
            <a:t>¿CUÁL ES EL CAMINO?</a:t>
          </a:r>
          <a:endParaRPr lang="es-CO" b="1" dirty="0">
            <a:latin typeface="Algerian" pitchFamily="82" charset="0"/>
          </a:endParaRPr>
        </a:p>
      </dgm:t>
    </dgm:pt>
    <dgm:pt modelId="{FE0E8DD3-091E-4C8B-ABFD-C40B67790042}" type="parTrans" cxnId="{7A334C96-3469-4CCF-A401-68D87C07048E}">
      <dgm:prSet/>
      <dgm:spPr/>
      <dgm:t>
        <a:bodyPr/>
        <a:lstStyle/>
        <a:p>
          <a:endParaRPr lang="es-CO"/>
        </a:p>
      </dgm:t>
    </dgm:pt>
    <dgm:pt modelId="{46CCA0D1-B21A-46DD-8CBD-B67909895E73}" type="sibTrans" cxnId="{7A334C96-3469-4CCF-A401-68D87C07048E}">
      <dgm:prSet/>
      <dgm:spPr/>
      <dgm:t>
        <a:bodyPr/>
        <a:lstStyle/>
        <a:p>
          <a:endParaRPr lang="es-CO"/>
        </a:p>
      </dgm:t>
    </dgm:pt>
    <dgm:pt modelId="{EDDA6260-CA04-4D60-8A2E-9B0181CAF02F}" type="pres">
      <dgm:prSet presAssocID="{6CC82152-1263-4F5C-8FD6-B4DB8C6EBD8D}" presName="Name0" presStyleCnt="0">
        <dgm:presLayoutVars>
          <dgm:chPref val="3"/>
          <dgm:dir/>
          <dgm:animLvl val="lvl"/>
          <dgm:resizeHandles/>
        </dgm:presLayoutVars>
      </dgm:prSet>
      <dgm:spPr/>
      <dgm:t>
        <a:bodyPr/>
        <a:lstStyle/>
        <a:p>
          <a:endParaRPr lang="es-CO"/>
        </a:p>
      </dgm:t>
    </dgm:pt>
    <dgm:pt modelId="{7C78776F-E1BA-474A-A70E-3C76E334C6A5}" type="pres">
      <dgm:prSet presAssocID="{363BE939-EB1F-4C61-AC05-DACB7486CB5A}" presName="horFlow" presStyleCnt="0"/>
      <dgm:spPr/>
    </dgm:pt>
    <dgm:pt modelId="{353E831A-4225-4069-8302-BFD945FB147D}" type="pres">
      <dgm:prSet presAssocID="{363BE939-EB1F-4C61-AC05-DACB7486CB5A}" presName="bigChev" presStyleLbl="node1" presStyleIdx="0" presStyleCnt="1" custScaleX="187890"/>
      <dgm:spPr/>
      <dgm:t>
        <a:bodyPr/>
        <a:lstStyle/>
        <a:p>
          <a:endParaRPr lang="es-CO"/>
        </a:p>
      </dgm:t>
    </dgm:pt>
  </dgm:ptLst>
  <dgm:cxnLst>
    <dgm:cxn modelId="{79DCCD00-7B95-404B-838A-05239EECF8A0}" type="presOf" srcId="{6CC82152-1263-4F5C-8FD6-B4DB8C6EBD8D}" destId="{EDDA6260-CA04-4D60-8A2E-9B0181CAF02F}" srcOrd="0" destOrd="0" presId="urn:microsoft.com/office/officeart/2005/8/layout/lProcess3"/>
    <dgm:cxn modelId="{12E59D92-34AD-4353-99E5-51034410F5FF}" type="presOf" srcId="{363BE939-EB1F-4C61-AC05-DACB7486CB5A}" destId="{353E831A-4225-4069-8302-BFD945FB147D}" srcOrd="0" destOrd="0" presId="urn:microsoft.com/office/officeart/2005/8/layout/lProcess3"/>
    <dgm:cxn modelId="{7A334C96-3469-4CCF-A401-68D87C07048E}" srcId="{6CC82152-1263-4F5C-8FD6-B4DB8C6EBD8D}" destId="{363BE939-EB1F-4C61-AC05-DACB7486CB5A}" srcOrd="0" destOrd="0" parTransId="{FE0E8DD3-091E-4C8B-ABFD-C40B67790042}" sibTransId="{46CCA0D1-B21A-46DD-8CBD-B67909895E73}"/>
    <dgm:cxn modelId="{1C6C82DA-2987-4355-A7E8-E6F30C4590E6}" type="presParOf" srcId="{EDDA6260-CA04-4D60-8A2E-9B0181CAF02F}" destId="{7C78776F-E1BA-474A-A70E-3C76E334C6A5}" srcOrd="0" destOrd="0" presId="urn:microsoft.com/office/officeart/2005/8/layout/lProcess3"/>
    <dgm:cxn modelId="{79F2BD47-F2D7-49E7-9C4C-3864D0F56BCA}" type="presParOf" srcId="{7C78776F-E1BA-474A-A70E-3C76E334C6A5}" destId="{353E831A-4225-4069-8302-BFD945FB147D}" srcOrd="0" destOrd="0" presId="urn:microsoft.com/office/officeart/2005/8/layout/lProcess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0C28A6C-15EA-4A2E-ACB4-18E1ECE8F0E4}"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s-CO"/>
        </a:p>
      </dgm:t>
    </dgm:pt>
    <dgm:pt modelId="{594A7CBE-13EF-4202-B046-C33DC7A323F6}">
      <dgm:prSet/>
      <dgm:spPr>
        <a:solidFill>
          <a:srgbClr val="002060"/>
        </a:solidFill>
      </dgm:spPr>
      <dgm:t>
        <a:bodyPr/>
        <a:lstStyle/>
        <a:p>
          <a:pPr algn="ctr" rtl="0"/>
          <a:r>
            <a:rPr lang="es-CO" b="1" dirty="0" smtClean="0"/>
            <a:t>Texto Juan 14:6.</a:t>
          </a:r>
          <a:endParaRPr lang="es-CO" dirty="0"/>
        </a:p>
      </dgm:t>
    </dgm:pt>
    <dgm:pt modelId="{08ABB969-1F9A-44A2-8C46-6A46774067DB}" type="parTrans" cxnId="{7DC54684-B511-4547-9F62-A5F00098D5C5}">
      <dgm:prSet/>
      <dgm:spPr/>
      <dgm:t>
        <a:bodyPr/>
        <a:lstStyle/>
        <a:p>
          <a:endParaRPr lang="es-CO"/>
        </a:p>
      </dgm:t>
    </dgm:pt>
    <dgm:pt modelId="{B2A014FE-D8B8-489A-917C-AB48B6D7ACC9}" type="sibTrans" cxnId="{7DC54684-B511-4547-9F62-A5F00098D5C5}">
      <dgm:prSet/>
      <dgm:spPr/>
      <dgm:t>
        <a:bodyPr/>
        <a:lstStyle/>
        <a:p>
          <a:endParaRPr lang="es-CO"/>
        </a:p>
      </dgm:t>
    </dgm:pt>
    <dgm:pt modelId="{136AC83B-9514-4511-BF3C-C6E17C2E9A85}" type="pres">
      <dgm:prSet presAssocID="{D0C28A6C-15EA-4A2E-ACB4-18E1ECE8F0E4}" presName="linear" presStyleCnt="0">
        <dgm:presLayoutVars>
          <dgm:animLvl val="lvl"/>
          <dgm:resizeHandles val="exact"/>
        </dgm:presLayoutVars>
      </dgm:prSet>
      <dgm:spPr/>
      <dgm:t>
        <a:bodyPr/>
        <a:lstStyle/>
        <a:p>
          <a:endParaRPr lang="es-CO"/>
        </a:p>
      </dgm:t>
    </dgm:pt>
    <dgm:pt modelId="{FD6FF615-D5AF-439B-B293-4DB47AAA5933}" type="pres">
      <dgm:prSet presAssocID="{594A7CBE-13EF-4202-B046-C33DC7A323F6}" presName="parentText" presStyleLbl="node1" presStyleIdx="0" presStyleCnt="1">
        <dgm:presLayoutVars>
          <dgm:chMax val="0"/>
          <dgm:bulletEnabled val="1"/>
        </dgm:presLayoutVars>
      </dgm:prSet>
      <dgm:spPr/>
      <dgm:t>
        <a:bodyPr/>
        <a:lstStyle/>
        <a:p>
          <a:endParaRPr lang="es-CO"/>
        </a:p>
      </dgm:t>
    </dgm:pt>
  </dgm:ptLst>
  <dgm:cxnLst>
    <dgm:cxn modelId="{7DC54684-B511-4547-9F62-A5F00098D5C5}" srcId="{D0C28A6C-15EA-4A2E-ACB4-18E1ECE8F0E4}" destId="{594A7CBE-13EF-4202-B046-C33DC7A323F6}" srcOrd="0" destOrd="0" parTransId="{08ABB969-1F9A-44A2-8C46-6A46774067DB}" sibTransId="{B2A014FE-D8B8-489A-917C-AB48B6D7ACC9}"/>
    <dgm:cxn modelId="{202703B7-ADD7-4C5B-A141-ED74BA3D28D1}" type="presOf" srcId="{594A7CBE-13EF-4202-B046-C33DC7A323F6}" destId="{FD6FF615-D5AF-439B-B293-4DB47AAA5933}" srcOrd="0" destOrd="0" presId="urn:microsoft.com/office/officeart/2005/8/layout/vList2"/>
    <dgm:cxn modelId="{5380DE19-59E5-40EB-BC7D-A112B53F2174}" type="presOf" srcId="{D0C28A6C-15EA-4A2E-ACB4-18E1ECE8F0E4}" destId="{136AC83B-9514-4511-BF3C-C6E17C2E9A85}" srcOrd="0" destOrd="0" presId="urn:microsoft.com/office/officeart/2005/8/layout/vList2"/>
    <dgm:cxn modelId="{8EA66F70-1942-4486-ADF2-DC84BDDF3AB4}" type="presParOf" srcId="{136AC83B-9514-4511-BF3C-C6E17C2E9A85}" destId="{FD6FF615-D5AF-439B-B293-4DB47AAA5933}" srcOrd="0"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53E831A-4225-4069-8302-BFD945FB147D}">
      <dsp:nvSpPr>
        <dsp:cNvPr id="0" name=""/>
        <dsp:cNvSpPr/>
      </dsp:nvSpPr>
      <dsp:spPr>
        <a:xfrm>
          <a:off x="7128" y="2273"/>
          <a:ext cx="7758142" cy="1651635"/>
        </a:xfrm>
        <a:prstGeom prst="chevron">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6040" tIns="33020" rIns="0" bIns="33020" numCol="1" spcCol="1270" anchor="ctr" anchorCtr="0">
          <a:noAutofit/>
        </a:bodyPr>
        <a:lstStyle/>
        <a:p>
          <a:pPr lvl="0" algn="ctr" defTabSz="2311400" rtl="0">
            <a:lnSpc>
              <a:spcPct val="90000"/>
            </a:lnSpc>
            <a:spcBef>
              <a:spcPct val="0"/>
            </a:spcBef>
            <a:spcAft>
              <a:spcPct val="35000"/>
            </a:spcAft>
          </a:pPr>
          <a:r>
            <a:rPr lang="es-CO" sz="5200" b="1" kern="1200" dirty="0" smtClean="0">
              <a:latin typeface="Algerian" pitchFamily="82" charset="0"/>
            </a:rPr>
            <a:t>¿CUÁL ES EL CAMINO?</a:t>
          </a:r>
          <a:endParaRPr lang="es-CO" sz="5200" b="1" kern="1200" dirty="0">
            <a:latin typeface="Algerian" pitchFamily="82" charset="0"/>
          </a:endParaRPr>
        </a:p>
      </dsp:txBody>
      <dsp:txXfrm>
        <a:off x="832946" y="2273"/>
        <a:ext cx="6106507" cy="165163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D6FF615-D5AF-439B-B293-4DB47AAA5933}">
      <dsp:nvSpPr>
        <dsp:cNvPr id="0" name=""/>
        <dsp:cNvSpPr/>
      </dsp:nvSpPr>
      <dsp:spPr>
        <a:xfrm>
          <a:off x="0" y="502"/>
          <a:ext cx="6400800" cy="81549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lvl="0" algn="ctr" defTabSz="1511300" rtl="0">
            <a:lnSpc>
              <a:spcPct val="90000"/>
            </a:lnSpc>
            <a:spcBef>
              <a:spcPct val="0"/>
            </a:spcBef>
            <a:spcAft>
              <a:spcPct val="35000"/>
            </a:spcAft>
          </a:pPr>
          <a:r>
            <a:rPr lang="es-CO" sz="3400" b="1" kern="1200" dirty="0" smtClean="0"/>
            <a:t>Texto Juan 14:6.</a:t>
          </a:r>
          <a:endParaRPr lang="es-CO" sz="3400" kern="1200" dirty="0"/>
        </a:p>
      </dsp:txBody>
      <dsp:txXfrm>
        <a:off x="39809" y="40311"/>
        <a:ext cx="6321182" cy="735872"/>
      </dsp:txXfrm>
    </dsp:sp>
  </dsp:spTree>
</dsp:drawing>
</file>

<file path=ppt/diagrams/layout1.xml><?xml version="1.0" encoding="utf-8"?>
<dgm:layoutDef xmlns:dgm="http://schemas.openxmlformats.org/drawingml/2006/diagram" xmlns:a="http://schemas.openxmlformats.org/drawingml/2006/main" uniqueId="urn:microsoft.com/office/officeart/2005/8/layout/lProcess3">
  <dgm:title val=""/>
  <dgm:desc val=""/>
  <dgm:catLst>
    <dgm:cat type="process" pri="11000"/>
    <dgm:cat type="convert" pri="1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2"/>
      </dgm:ptLst>
      <dgm:cxnLst>
        <dgm:cxn modelId="4" srcId="0" destId="1" srcOrd="0" destOrd="0"/>
        <dgm:cxn modelId="5" srcId="1" destId="2"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51" srcId="1" destId="11" srcOrd="0" destOrd="0"/>
        <dgm:cxn modelId="61" srcId="2" destId="21" srcOrd="0" destOrd="0"/>
        <dgm:cxn modelId="71" srcId="3" destId="31" srcOrd="0" destOrd="0"/>
        <dgm:cxn modelId="81" srcId="4" destId="41" srcOrd="0" destOrd="0"/>
      </dgm:cxnLst>
      <dgm:bg/>
      <dgm:whole/>
    </dgm:dataModel>
  </dgm:clrData>
  <dgm:layoutNode name="Name0">
    <dgm:varLst>
      <dgm:chPref val="3"/>
      <dgm:dir/>
      <dgm:animLvl val="lvl"/>
      <dgm:resizeHandles/>
    </dgm:varLst>
    <dgm:choose name="Name1">
      <dgm:if name="Name2" func="var" arg="dir" op="equ" val="norm">
        <dgm:alg type="lin">
          <dgm:param type="linDir" val="fromT"/>
          <dgm:param type="vertAlign" val="mid"/>
          <dgm:param type="nodeHorzAlign" val="l"/>
          <dgm:param type="nodeVertAlign" val="t"/>
          <dgm:param type="fallback" val="2D"/>
        </dgm:alg>
      </dgm:if>
      <dgm:else name="Name3">
        <dgm:alg type="lin">
          <dgm:param type="linDir" val="fromT"/>
          <dgm:param type="vertAlign" val="mid"/>
          <dgm:param type="nodeHorzAlign" val="r"/>
          <dgm:param type="nodeVertAlign" val="t"/>
          <dgm:param type="fallback" val="2D"/>
        </dgm:alg>
      </dgm:else>
    </dgm:choose>
    <dgm:shape xmlns:r="http://schemas.openxmlformats.org/officeDocument/2006/relationships" r:blip="">
      <dgm:adjLst/>
    </dgm:shape>
    <dgm:presOf/>
    <dgm:constrLst>
      <dgm:constr type="w" for="des" forName="bigChev" refType="w"/>
      <dgm:constr type="h" for="des" forName="bigChev" refType="w" refFor="des" refForName="bigChev" op="equ" fact="0.4"/>
      <dgm:constr type="w" for="des" forName="node" refType="w" refFor="des" refForName="bigChev" fact="0.83"/>
      <dgm:constr type="h" for="des" forName="node" refType="w" refFor="des" refForName="node" op="equ" fact="0.4"/>
      <dgm:constr type="w" for="des" forName="parTrans" refType="w" refFor="des" refForName="bigChev" op="equ" fact="-0.13"/>
      <dgm:constr type="w" for="des" forName="sibTrans" refType="w" refFor="des" refForName="node" op="equ" fact="-0.14"/>
      <dgm:constr type="h" for="ch" forName="vSp" refType="h" refFor="des" refForName="bigChev" op="equ" fact="0.14"/>
      <dgm:constr type="primFontSz" for="des" forName="node" op="equ"/>
      <dgm:constr type="primFontSz" for="des" forName="bigChev" op="equ"/>
    </dgm:constrLst>
    <dgm:ruleLst/>
    <dgm:forEach name="Name4" axis="ch" ptType="node">
      <dgm:layoutNode name="horFlow">
        <dgm:choose name="Name5">
          <dgm:if name="Name6" func="var" arg="dir" op="equ" val="norm">
            <dgm:alg type="lin">
              <dgm:param type="linDir" val="fromL"/>
              <dgm:param type="nodeHorzAlign" val="l"/>
              <dgm:param type="nodeVertAlign" val="mid"/>
              <dgm:param type="fallback" val="2D"/>
            </dgm:alg>
          </dgm:if>
          <dgm:else name="Name7">
            <dgm:alg type="lin">
              <dgm:param type="linDir" val="fromR"/>
              <dgm:param type="nodeHorzAlign" val="r"/>
              <dgm:param type="nodeVertAlign" val="mid"/>
              <dgm:param type="fallback" val="2D"/>
            </dgm:alg>
          </dgm:else>
        </dgm:choose>
        <dgm:shape xmlns:r="http://schemas.openxmlformats.org/officeDocument/2006/relationships" r:blip="">
          <dgm:adjLst/>
        </dgm:shape>
        <dgm:presOf/>
        <dgm:constrLst/>
        <dgm:ruleLst/>
        <dgm:layoutNode name="bigChev" styleLbl="node1">
          <dgm:alg type="tx"/>
          <dgm:choose name="Name8">
            <dgm:if name="Name9" func="var" arg="dir" op="equ" val="norm">
              <dgm:shape xmlns:r="http://schemas.openxmlformats.org/officeDocument/2006/relationships" type="chevron" r:blip="">
                <dgm:adjLst/>
              </dgm:shape>
              <dgm:presOf axis="self"/>
              <dgm:constrLst>
                <dgm:constr type="primFontSz" val="65"/>
                <dgm:constr type="rMarg"/>
                <dgm:constr type="lMarg" refType="primFontSz" fact="0.1"/>
                <dgm:constr type="tMarg" refType="primFontSz" fact="0.05"/>
                <dgm:constr type="bMarg" refType="primFontSz" fact="0.05"/>
              </dgm:constrLst>
            </dgm:if>
            <dgm:else name="Name10">
              <dgm:shape xmlns:r="http://schemas.openxmlformats.org/officeDocument/2006/relationships" rot="180" type="chevron" r:blip="">
                <dgm:adjLst/>
              </dgm:shape>
              <dgm:presOf axis="self"/>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parTransForEach" axis="ch" ptType="parTrans" cnt="1">
          <dgm:layoutNode name="parTrans">
            <dgm:alg type="sp"/>
            <dgm:shape xmlns:r="http://schemas.openxmlformats.org/officeDocument/2006/relationships" r:blip="">
              <dgm:adjLst/>
            </dgm:shape>
            <dgm:presOf/>
            <dgm:constrLst/>
            <dgm:ruleLst/>
          </dgm:layoutNode>
        </dgm:forEach>
        <dgm:forEach name="Name11" axis="ch" ptType="node">
          <dgm:layoutNode name="node" styleLbl="alignAccFollowNode1">
            <dgm:varLst>
              <dgm:bulletEnabled val="1"/>
            </dgm:varLst>
            <dgm:alg type="tx"/>
            <dgm:choose name="Name12">
              <dgm:if name="Name13" func="var" arg="dir" op="equ" val="norm">
                <dgm:shape xmlns:r="http://schemas.openxmlformats.org/officeDocument/2006/relationships" type="chevron" r:blip="">
                  <dgm:adjLst/>
                </dgm:shape>
                <dgm:presOf axis="desOrSelf" ptType="node"/>
                <dgm:constrLst>
                  <dgm:constr type="primFontSz" val="65"/>
                  <dgm:constr type="rMarg"/>
                  <dgm:constr type="lMarg" refType="primFontSz" fact="0.1"/>
                  <dgm:constr type="tMarg" refType="primFontSz" fact="0.05"/>
                  <dgm:constr type="bMarg" refType="primFontSz" fact="0.05"/>
                </dgm:constrLst>
              </dgm:if>
              <dgm:else name="Name14">
                <dgm:shape xmlns:r="http://schemas.openxmlformats.org/officeDocument/2006/relationships" rot="180" type="chevron" r:blip="">
                  <dgm:adjLst/>
                </dgm:shape>
                <dgm:presOf axis="desOrSelf" ptType="node"/>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choose name="Name15">
        <dgm:if name="Name16" axis="self" ptType="node" func="revPos" op="gte" val="2">
          <dgm:layoutNode name="vSp">
            <dgm:alg type="sp"/>
            <dgm:shape xmlns:r="http://schemas.openxmlformats.org/officeDocument/2006/relationships" r:blip="">
              <dgm:adjLst/>
            </dgm:shape>
            <dgm:presOf/>
            <dgm:constrLst/>
            <dgm:ruleLst/>
          </dgm:layoutNode>
        </dgm:if>
        <dgm:else name="Name17"/>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20/08/2014</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20/08/2014</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20/08/2014</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20/08/2014</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20/08/2014</a:t>
            </a:fld>
            <a:endParaRPr lang="es-ES" dirty="0"/>
          </a:p>
        </p:txBody>
      </p:sp>
      <p:sp>
        <p:nvSpPr>
          <p:cNvPr id="8" name="7 Marcador de pie de página"/>
          <p:cNvSpPr>
            <a:spLocks noGrp="1"/>
          </p:cNvSpPr>
          <p:nvPr>
            <p:ph type="ftr" sz="quarter" idx="11"/>
          </p:nvPr>
        </p:nvSpPr>
        <p:spPr/>
        <p:txBody>
          <a:bodyPr/>
          <a:lstStyle/>
          <a:p>
            <a:endParaRPr lang="es-ES" dirty="0"/>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20/08/2014</a:t>
            </a:fld>
            <a:endParaRPr lang="es-ES" dirty="0"/>
          </a:p>
        </p:txBody>
      </p:sp>
      <p:sp>
        <p:nvSpPr>
          <p:cNvPr id="4" name="3 Marcador de pie de página"/>
          <p:cNvSpPr>
            <a:spLocks noGrp="1"/>
          </p:cNvSpPr>
          <p:nvPr>
            <p:ph type="ftr" sz="quarter" idx="11"/>
          </p:nvPr>
        </p:nvSpPr>
        <p:spPr/>
        <p:txBody>
          <a:bodyPr/>
          <a:lstStyle/>
          <a:p>
            <a:endParaRPr lang="es-ES" dirty="0"/>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20/08/2014</a:t>
            </a:fld>
            <a:endParaRPr lang="es-ES" dirty="0"/>
          </a:p>
        </p:txBody>
      </p:sp>
      <p:sp>
        <p:nvSpPr>
          <p:cNvPr id="3" name="2 Marcador de pie de página"/>
          <p:cNvSpPr>
            <a:spLocks noGrp="1"/>
          </p:cNvSpPr>
          <p:nvPr>
            <p:ph type="ftr" sz="quarter" idx="11"/>
          </p:nvPr>
        </p:nvSpPr>
        <p:spPr/>
        <p:txBody>
          <a:bodyPr/>
          <a:lstStyle/>
          <a:p>
            <a:endParaRPr lang="es-ES" dirty="0"/>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20/08/2014</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20/08/2014</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20/08/2014</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20/08/2014</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20/08/2014</a:t>
            </a:fld>
            <a:endParaRPr lang="es-ES"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dirty="0"/>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diagramLayout" Target="../diagrams/layout2.xml"/><Relationship Id="rId3" Type="http://schemas.openxmlformats.org/officeDocument/2006/relationships/diagramLayout" Target="../diagrams/layout1.xml"/><Relationship Id="rId7" Type="http://schemas.openxmlformats.org/officeDocument/2006/relationships/diagramData" Target="../diagrams/data2.xml"/><Relationship Id="rId12" Type="http://schemas.openxmlformats.org/officeDocument/2006/relationships/image" Target="../media/image1.png"/><Relationship Id="rId2" Type="http://schemas.openxmlformats.org/officeDocument/2006/relationships/diagramData" Target="../diagrams/data1.xml"/><Relationship Id="rId1" Type="http://schemas.openxmlformats.org/officeDocument/2006/relationships/slideLayout" Target="../slideLayouts/slideLayout1.xml"/><Relationship Id="rId6" Type="http://schemas.microsoft.com/office/2007/relationships/diagramDrawing" Target="../diagrams/drawing1.xml"/><Relationship Id="rId11" Type="http://schemas.microsoft.com/office/2007/relationships/diagramDrawing" Target="../diagrams/drawing2.xml"/><Relationship Id="rId5" Type="http://schemas.openxmlformats.org/officeDocument/2006/relationships/diagramColors" Target="../diagrams/colors1.xml"/><Relationship Id="rId10" Type="http://schemas.openxmlformats.org/officeDocument/2006/relationships/diagramColors" Target="../diagrams/colors2.xml"/><Relationship Id="rId4" Type="http://schemas.openxmlformats.org/officeDocument/2006/relationships/diagramQuickStyle" Target="../diagrams/quickStyle1.xml"/><Relationship Id="rId9" Type="http://schemas.openxmlformats.org/officeDocument/2006/relationships/diagramQuickStyle" Target="../diagrams/quickStyle2.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graphicFrame>
        <p:nvGraphicFramePr>
          <p:cNvPr id="4" name="3 Diagrama"/>
          <p:cNvGraphicFramePr/>
          <p:nvPr>
            <p:extLst>
              <p:ext uri="{D42A27DB-BD31-4B8C-83A1-F6EECF244321}">
                <p14:modId xmlns:p14="http://schemas.microsoft.com/office/powerpoint/2010/main" val="3628867564"/>
              </p:ext>
            </p:extLst>
          </p:nvPr>
        </p:nvGraphicFramePr>
        <p:xfrm>
          <a:off x="685800" y="692697"/>
          <a:ext cx="7772400" cy="165618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4 Diagrama"/>
          <p:cNvGraphicFramePr/>
          <p:nvPr>
            <p:extLst>
              <p:ext uri="{D42A27DB-BD31-4B8C-83A1-F6EECF244321}">
                <p14:modId xmlns:p14="http://schemas.microsoft.com/office/powerpoint/2010/main" val="1241402129"/>
              </p:ext>
            </p:extLst>
          </p:nvPr>
        </p:nvGraphicFramePr>
        <p:xfrm>
          <a:off x="1259632" y="5877272"/>
          <a:ext cx="6400800" cy="816496"/>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pic>
        <p:nvPicPr>
          <p:cNvPr id="1026" name="Picture 2"/>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691680" y="2636912"/>
            <a:ext cx="5760640" cy="29851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6781562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rgbClr val="8488C4"/>
            </a:gs>
            <a:gs pos="53000">
              <a:srgbClr val="D4DEFF"/>
            </a:gs>
            <a:gs pos="83000">
              <a:srgbClr val="D4DEFF"/>
            </a:gs>
            <a:gs pos="100000">
              <a:srgbClr val="96AB94"/>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blipFill>
            <a:blip r:embed="rId2"/>
            <a:tile tx="0" ty="0" sx="100000" sy="100000" flip="none" algn="tl"/>
          </a:blipFill>
        </p:spPr>
        <p:txBody>
          <a:bodyPr/>
          <a:lstStyle/>
          <a:p>
            <a:r>
              <a:rPr lang="es-CO" dirty="0" smtClean="0">
                <a:latin typeface="Algerian" pitchFamily="82" charset="0"/>
              </a:rPr>
              <a:t>Introducción</a:t>
            </a:r>
            <a:endParaRPr lang="es-CO" dirty="0">
              <a:latin typeface="Algerian" pitchFamily="82" charset="0"/>
            </a:endParaRPr>
          </a:p>
        </p:txBody>
      </p:sp>
      <p:sp>
        <p:nvSpPr>
          <p:cNvPr id="3" name="2 Marcador de contenido"/>
          <p:cNvSpPr>
            <a:spLocks noGrp="1"/>
          </p:cNvSpPr>
          <p:nvPr>
            <p:ph idx="1"/>
          </p:nvPr>
        </p:nvSpPr>
        <p:spPr>
          <a:xfrm>
            <a:off x="0" y="1600200"/>
            <a:ext cx="9144000" cy="5257800"/>
          </a:xfrm>
        </p:spPr>
        <p:txBody>
          <a:bodyPr>
            <a:normAutofit fontScale="70000" lnSpcReduction="20000"/>
          </a:bodyPr>
          <a:lstStyle/>
          <a:p>
            <a:pPr marL="0" indent="0" algn="ctr">
              <a:buNone/>
            </a:pPr>
            <a:r>
              <a:rPr lang="es-CO" dirty="0" smtClean="0"/>
              <a:t>Este tema es de vital importancia para cada uno de nosotros, ya que trata sobre la importancia de que en que momento tiene validez para la salvación la «</a:t>
            </a:r>
            <a:r>
              <a:rPr lang="es-CO" b="1" u="sng" dirty="0" smtClean="0"/>
              <a:t>religión, asistir a una iglesia, el bautismo, hacer buenas obras o guardar los Mandamientos de Dios</a:t>
            </a:r>
            <a:r>
              <a:rPr lang="es-CO" dirty="0" smtClean="0"/>
              <a:t>». Y muchas personas  se apoyan en esto para obtener la salvación.</a:t>
            </a:r>
          </a:p>
          <a:p>
            <a:pPr marL="0" indent="0" algn="ctr">
              <a:buNone/>
            </a:pPr>
            <a:endParaRPr lang="es-CO" dirty="0" smtClean="0"/>
          </a:p>
          <a:p>
            <a:pPr marL="0" indent="0" algn="ctr">
              <a:buNone/>
            </a:pPr>
            <a:r>
              <a:rPr lang="es-CO" dirty="0" smtClean="0"/>
              <a:t>La </a:t>
            </a:r>
            <a:r>
              <a:rPr lang="es-CO" dirty="0" smtClean="0"/>
              <a:t>pregunta es: ¿Es necesario hacer esto o no es necesario hacerlo para ser salvos? </a:t>
            </a:r>
            <a:endParaRPr lang="es-CO" dirty="0" smtClean="0"/>
          </a:p>
          <a:p>
            <a:pPr marL="0" indent="0" algn="ctr">
              <a:buNone/>
            </a:pPr>
            <a:r>
              <a:rPr lang="es-CO" dirty="0" smtClean="0"/>
              <a:t>¿</a:t>
            </a:r>
            <a:r>
              <a:rPr lang="es-CO" dirty="0" smtClean="0"/>
              <a:t>Cuándo es que, en realidad tiene valides, y cuando no? </a:t>
            </a:r>
          </a:p>
          <a:p>
            <a:pPr marL="0" indent="0" algn="ctr">
              <a:buNone/>
            </a:pPr>
            <a:endParaRPr lang="es-CO" dirty="0" smtClean="0">
              <a:solidFill>
                <a:srgbClr val="FF0000"/>
              </a:solidFill>
            </a:endParaRPr>
          </a:p>
          <a:p>
            <a:pPr marL="0" indent="0" algn="ctr">
              <a:buNone/>
            </a:pPr>
            <a:r>
              <a:rPr lang="es-CO" dirty="0" smtClean="0">
                <a:solidFill>
                  <a:srgbClr val="FF0000"/>
                </a:solidFill>
              </a:rPr>
              <a:t>Acompáñenme</a:t>
            </a:r>
            <a:r>
              <a:rPr lang="es-CO" dirty="0" smtClean="0">
                <a:solidFill>
                  <a:srgbClr val="FF0000"/>
                </a:solidFill>
              </a:rPr>
              <a:t>, y juntos escudriñaremos las Sagradas Escrituras, pues solamente ellas nos dirán la verdad. Para ello, elevemos una oración: «</a:t>
            </a:r>
            <a:r>
              <a:rPr lang="es-CO" sz="3600" dirty="0" smtClean="0">
                <a:solidFill>
                  <a:srgbClr val="FF0000"/>
                </a:solidFill>
                <a:latin typeface="Agency FB" pitchFamily="34" charset="0"/>
              </a:rPr>
              <a:t>Padre nuestro que estas en el cielo, gracias por permitiros estar en comunión con tigo en esta hora, te pedimos tu dirección, que por favor nos escuches y nos enseñes lo que necesitamos aprender en esta hora. Oramos en el nombre de Cristo Jesús. Amen</a:t>
            </a:r>
            <a:r>
              <a:rPr lang="es-CO" dirty="0" smtClean="0">
                <a:solidFill>
                  <a:srgbClr val="FF0000"/>
                </a:solidFill>
              </a:rPr>
              <a:t>».          </a:t>
            </a:r>
            <a:endParaRPr lang="es-CO" dirty="0">
              <a:solidFill>
                <a:srgbClr val="FF0000"/>
              </a:solidFill>
            </a:endParaRPr>
          </a:p>
        </p:txBody>
      </p:sp>
    </p:spTree>
    <p:extLst>
      <p:ext uri="{BB962C8B-B14F-4D97-AF65-F5344CB8AC3E}">
        <p14:creationId xmlns:p14="http://schemas.microsoft.com/office/powerpoint/2010/main" val="191299664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randombar(horizontal)">
                                      <p:cBhvr>
                                        <p:cTn id="7" dur="5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randombar(horizontal)">
                                      <p:cBhvr>
                                        <p:cTn id="12" dur="500"/>
                                        <p:tgtEl>
                                          <p:spTgt spid="3">
                                            <p:txEl>
                                              <p:pRg st="3" end="3"/>
                                            </p:txEl>
                                          </p:spTgt>
                                        </p:tgtEl>
                                      </p:cBhvr>
                                    </p:animEffect>
                                  </p:childTnLst>
                                </p:cTn>
                              </p:par>
                              <p:par>
                                <p:cTn id="13" presetID="14" presetClass="entr" presetSubtype="10" fill="hold" nodeType="with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animEffect transition="in" filter="randombar(horizontal)">
                                      <p:cBhvr>
                                        <p:cTn id="15"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548680"/>
            <a:ext cx="9144000" cy="5832648"/>
          </a:xfrm>
          <a:solidFill>
            <a:schemeClr val="accent5">
              <a:lumMod val="50000"/>
            </a:schemeClr>
          </a:solidFill>
        </p:spPr>
        <p:txBody>
          <a:bodyPr>
            <a:normAutofit lnSpcReduction="10000"/>
          </a:bodyPr>
          <a:lstStyle/>
          <a:p>
            <a:pPr marL="0" indent="0" algn="ctr">
              <a:buNone/>
            </a:pPr>
            <a:r>
              <a:rPr lang="es-CO" b="1" dirty="0">
                <a:solidFill>
                  <a:schemeClr val="bg1"/>
                </a:solidFill>
              </a:rPr>
              <a:t>En la humanidad se plantean dos </a:t>
            </a:r>
            <a:r>
              <a:rPr lang="es-CO" b="1" dirty="0" smtClean="0">
                <a:solidFill>
                  <a:schemeClr val="bg1"/>
                </a:solidFill>
              </a:rPr>
              <a:t>alternativas </a:t>
            </a:r>
            <a:r>
              <a:rPr lang="es-CO" b="1" dirty="0">
                <a:solidFill>
                  <a:schemeClr val="bg1"/>
                </a:solidFill>
              </a:rPr>
              <a:t>para salvarse: </a:t>
            </a:r>
            <a:endParaRPr lang="es-CO" b="1" dirty="0" smtClean="0">
              <a:solidFill>
                <a:schemeClr val="bg1"/>
              </a:solidFill>
            </a:endParaRPr>
          </a:p>
          <a:p>
            <a:pPr marL="0" indent="0" algn="ctr">
              <a:buNone/>
            </a:pPr>
            <a:r>
              <a:rPr lang="es-CO" b="1" dirty="0">
                <a:solidFill>
                  <a:schemeClr val="bg1"/>
                </a:solidFill>
              </a:rPr>
              <a:t>U</a:t>
            </a:r>
            <a:r>
              <a:rPr lang="es-CO" b="1" dirty="0" smtClean="0">
                <a:solidFill>
                  <a:schemeClr val="bg1"/>
                </a:solidFill>
              </a:rPr>
              <a:t>nos </a:t>
            </a:r>
            <a:r>
              <a:rPr lang="es-CO" b="1" dirty="0">
                <a:solidFill>
                  <a:schemeClr val="bg1"/>
                </a:solidFill>
              </a:rPr>
              <a:t>dicen </a:t>
            </a:r>
            <a:r>
              <a:rPr lang="es-CO" b="1" dirty="0" smtClean="0">
                <a:solidFill>
                  <a:schemeClr val="bg1"/>
                </a:solidFill>
              </a:rPr>
              <a:t>que «haciendo buenas oras, no hacerle mal a nadie y guardando los Mandamientos ya son salvos»:</a:t>
            </a:r>
          </a:p>
          <a:p>
            <a:pPr marL="0" indent="0" algn="ctr">
              <a:buNone/>
            </a:pPr>
            <a:r>
              <a:rPr lang="es-CO" b="1" dirty="0">
                <a:solidFill>
                  <a:schemeClr val="bg1"/>
                </a:solidFill>
              </a:rPr>
              <a:t> </a:t>
            </a:r>
            <a:endParaRPr lang="es-CO" b="1" dirty="0" smtClean="0">
              <a:solidFill>
                <a:schemeClr val="bg1"/>
              </a:solidFill>
            </a:endParaRPr>
          </a:p>
          <a:p>
            <a:pPr marL="0" indent="0" algn="ctr">
              <a:buNone/>
            </a:pPr>
            <a:r>
              <a:rPr lang="es-CO" b="1" dirty="0" smtClean="0">
                <a:solidFill>
                  <a:schemeClr val="bg1"/>
                </a:solidFill>
              </a:rPr>
              <a:t>Otros dicen que no, «que solamente es por la fe en Cristo como se obtiene la salvación». </a:t>
            </a:r>
          </a:p>
          <a:p>
            <a:pPr marL="0" indent="0" algn="ctr">
              <a:buNone/>
            </a:pPr>
            <a:endParaRPr lang="es-CO" b="1" dirty="0" smtClean="0">
              <a:solidFill>
                <a:schemeClr val="bg1"/>
              </a:solidFill>
            </a:endParaRPr>
          </a:p>
          <a:p>
            <a:pPr marL="0" indent="0" algn="ctr">
              <a:buNone/>
            </a:pPr>
            <a:r>
              <a:rPr lang="es-CO" b="1" dirty="0" smtClean="0">
                <a:solidFill>
                  <a:schemeClr val="bg1"/>
                </a:solidFill>
              </a:rPr>
              <a:t>La pregunta es: ¿Cuál de los dos grupos de personas tiene la razón? ¡Veamos la siguiente imagen!   </a:t>
            </a:r>
            <a:endParaRPr lang="es-CO" b="1" dirty="0">
              <a:solidFill>
                <a:schemeClr val="bg1"/>
              </a:solidFill>
            </a:endParaRPr>
          </a:p>
        </p:txBody>
      </p:sp>
    </p:spTree>
    <p:extLst>
      <p:ext uri="{BB962C8B-B14F-4D97-AF65-F5344CB8AC3E}">
        <p14:creationId xmlns:p14="http://schemas.microsoft.com/office/powerpoint/2010/main" val="298687452"/>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rgbClr val="8488C4"/>
            </a:gs>
            <a:gs pos="53000">
              <a:srgbClr val="D4DEFF"/>
            </a:gs>
            <a:gs pos="83000">
              <a:srgbClr val="D4DEFF"/>
            </a:gs>
            <a:gs pos="100000">
              <a:srgbClr val="96AB94"/>
            </a:gs>
          </a:gsLst>
          <a:lin ang="5400000" scaled="0"/>
        </a:gradFill>
        <a:effectLst/>
      </p:bgPr>
    </p:bg>
    <p:spTree>
      <p:nvGrpSpPr>
        <p:cNvPr id="1" name=""/>
        <p:cNvGrpSpPr/>
        <p:nvPr/>
      </p:nvGrpSpPr>
      <p:grpSpPr>
        <a:xfrm>
          <a:off x="0" y="0"/>
          <a:ext cx="0" cy="0"/>
          <a:chOff x="0" y="0"/>
          <a:chExt cx="0" cy="0"/>
        </a:xfrm>
      </p:grpSpPr>
      <p:pic>
        <p:nvPicPr>
          <p:cNvPr id="1026" name="Picture 2" descr="/files/Espanol/Recursos/El Evangelio/SpanishPage1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3857" y="1988840"/>
            <a:ext cx="8708623" cy="4616702"/>
          </a:xfrm>
          <a:prstGeom prst="rect">
            <a:avLst/>
          </a:prstGeom>
          <a:noFill/>
          <a:extLst>
            <a:ext uri="{909E8E84-426E-40DD-AFC4-6F175D3DCCD1}">
              <a14:hiddenFill xmlns:a14="http://schemas.microsoft.com/office/drawing/2010/main">
                <a:solidFill>
                  <a:srgbClr val="FFFFFF"/>
                </a:solidFill>
              </a14:hiddenFill>
            </a:ext>
          </a:extLst>
        </p:spPr>
      </p:pic>
      <p:sp>
        <p:nvSpPr>
          <p:cNvPr id="3" name="2 Título"/>
          <p:cNvSpPr>
            <a:spLocks noGrp="1"/>
          </p:cNvSpPr>
          <p:nvPr>
            <p:ph type="title"/>
          </p:nvPr>
        </p:nvSpPr>
        <p:spPr>
          <a:xfrm>
            <a:off x="683568" y="274638"/>
            <a:ext cx="3168352" cy="1282154"/>
          </a:xfrm>
          <a:blipFill>
            <a:blip r:embed="rId3"/>
            <a:tile tx="0" ty="0" sx="100000" sy="100000" flip="none" algn="tl"/>
          </a:blipFill>
        </p:spPr>
        <p:txBody>
          <a:bodyPr>
            <a:normAutofit fontScale="90000"/>
          </a:bodyPr>
          <a:lstStyle/>
          <a:p>
            <a:r>
              <a:rPr lang="es-CO" dirty="0" smtClean="0"/>
              <a:t>Salvación por obras</a:t>
            </a:r>
            <a:endParaRPr lang="es-CO" dirty="0"/>
          </a:p>
        </p:txBody>
      </p:sp>
      <p:sp>
        <p:nvSpPr>
          <p:cNvPr id="5" name="4 Rectángulo"/>
          <p:cNvSpPr/>
          <p:nvPr/>
        </p:nvSpPr>
        <p:spPr>
          <a:xfrm>
            <a:off x="5508104" y="260648"/>
            <a:ext cx="3240360" cy="1200329"/>
          </a:xfrm>
          <a:prstGeom prst="rect">
            <a:avLst/>
          </a:prstGeom>
          <a:blipFill>
            <a:blip r:embed="rId3"/>
            <a:tile tx="0" ty="0" sx="100000" sy="100000" flip="none" algn="tl"/>
          </a:blipFill>
        </p:spPr>
        <p:txBody>
          <a:bodyPr wrap="square">
            <a:spAutoFit/>
          </a:bodyPr>
          <a:lstStyle/>
          <a:p>
            <a:pPr algn="ctr"/>
            <a:r>
              <a:rPr lang="es-CO" sz="3600" dirty="0"/>
              <a:t>Salvación </a:t>
            </a:r>
            <a:r>
              <a:rPr lang="es-CO" sz="3600" dirty="0" smtClean="0"/>
              <a:t>por la fe en Cristo</a:t>
            </a:r>
            <a:endParaRPr lang="es-CO" sz="3600" dirty="0"/>
          </a:p>
        </p:txBody>
      </p:sp>
    </p:spTree>
    <p:extLst>
      <p:ext uri="{BB962C8B-B14F-4D97-AF65-F5344CB8AC3E}">
        <p14:creationId xmlns:p14="http://schemas.microsoft.com/office/powerpoint/2010/main" val="184384238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rgbClr val="8488C4"/>
            </a:gs>
            <a:gs pos="53000">
              <a:srgbClr val="D4DEFF"/>
            </a:gs>
            <a:gs pos="83000">
              <a:srgbClr val="D4DEFF"/>
            </a:gs>
            <a:gs pos="100000">
              <a:srgbClr val="96AB94"/>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dirty="0"/>
              <a:t/>
            </a:r>
            <a:br>
              <a:rPr lang="es-CO" dirty="0"/>
            </a:br>
            <a:endParaRPr lang="es-CO" dirty="0"/>
          </a:p>
        </p:txBody>
      </p:sp>
      <p:sp>
        <p:nvSpPr>
          <p:cNvPr id="3" name="2 Marcador de contenido"/>
          <p:cNvSpPr>
            <a:spLocks noGrp="1"/>
          </p:cNvSpPr>
          <p:nvPr>
            <p:ph idx="1"/>
          </p:nvPr>
        </p:nvSpPr>
        <p:spPr>
          <a:xfrm>
            <a:off x="467545" y="404664"/>
            <a:ext cx="8229600" cy="1800200"/>
          </a:xfrm>
          <a:blipFill>
            <a:blip r:embed="rId2"/>
            <a:tile tx="0" ty="0" sx="100000" sy="100000" flip="none" algn="tl"/>
          </a:blipFill>
        </p:spPr>
        <p:txBody>
          <a:bodyPr>
            <a:normAutofit fontScale="85000" lnSpcReduction="10000"/>
          </a:bodyPr>
          <a:lstStyle/>
          <a:p>
            <a:pPr marL="0" indent="0" algn="ctr">
              <a:buNone/>
            </a:pPr>
            <a:r>
              <a:rPr lang="es-CO" sz="4000" dirty="0"/>
              <a:t>Jesús le dijo: "Yo soy </a:t>
            </a:r>
            <a:r>
              <a:rPr lang="es-CO" sz="4000" b="1" u="sng" dirty="0" smtClean="0"/>
              <a:t>EL</a:t>
            </a:r>
            <a:r>
              <a:rPr lang="es-CO" sz="4000" dirty="0" smtClean="0"/>
              <a:t> </a:t>
            </a:r>
            <a:r>
              <a:rPr lang="es-CO" sz="4000" dirty="0"/>
              <a:t>camino, y la verdad, y la vida: </a:t>
            </a:r>
            <a:r>
              <a:rPr lang="es-CO" sz="4000" b="1" u="sng" dirty="0"/>
              <a:t>nadie viene al Padre, sino por mi</a:t>
            </a:r>
            <a:r>
              <a:rPr lang="es-CO" sz="4000" dirty="0" smtClean="0"/>
              <a:t>.«</a:t>
            </a:r>
          </a:p>
          <a:p>
            <a:pPr marL="0" indent="0" algn="ctr">
              <a:buNone/>
            </a:pPr>
            <a:r>
              <a:rPr lang="es-CO" sz="4000" dirty="0"/>
              <a:t> </a:t>
            </a:r>
            <a:r>
              <a:rPr lang="es-CO" sz="4000" dirty="0">
                <a:solidFill>
                  <a:srgbClr val="FF0000"/>
                </a:solidFill>
              </a:rPr>
              <a:t>Juan </a:t>
            </a:r>
            <a:r>
              <a:rPr lang="es-CO" sz="4000" dirty="0" smtClean="0">
                <a:solidFill>
                  <a:srgbClr val="FF0000"/>
                </a:solidFill>
              </a:rPr>
              <a:t>14:6</a:t>
            </a:r>
          </a:p>
          <a:p>
            <a:pPr marL="0" indent="0" algn="ctr">
              <a:buNone/>
            </a:pPr>
            <a:endParaRPr lang="es-CO" sz="4000" dirty="0"/>
          </a:p>
        </p:txBody>
      </p:sp>
      <p:sp>
        <p:nvSpPr>
          <p:cNvPr id="4" name="3 Rectángulo"/>
          <p:cNvSpPr/>
          <p:nvPr/>
        </p:nvSpPr>
        <p:spPr>
          <a:xfrm>
            <a:off x="871537" y="2636912"/>
            <a:ext cx="4896544" cy="1569660"/>
          </a:xfrm>
          <a:prstGeom prst="rect">
            <a:avLst/>
          </a:prstGeom>
        </p:spPr>
        <p:txBody>
          <a:bodyPr wrap="square">
            <a:spAutoFit/>
          </a:bodyPr>
          <a:lstStyle/>
          <a:p>
            <a:pPr algn="ctr"/>
            <a:r>
              <a:rPr lang="es-CO" sz="2400" dirty="0" smtClean="0"/>
              <a:t>Allí dice que Cristo </a:t>
            </a:r>
            <a:r>
              <a:rPr lang="es-CO" sz="2400" dirty="0"/>
              <a:t>es el </a:t>
            </a:r>
            <a:r>
              <a:rPr lang="es-CO" sz="2400" dirty="0" smtClean="0"/>
              <a:t>único camino </a:t>
            </a:r>
            <a:r>
              <a:rPr lang="es-CO" sz="2400" dirty="0"/>
              <a:t>que va de esta tierra al cielo.  Con su humanidad toca esta tierra, y con su divinidad toca el cielo.  </a:t>
            </a:r>
            <a:endParaRPr lang="es-CO" sz="2400" dirty="0" smtClean="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30064" y="2636912"/>
            <a:ext cx="2394967" cy="17281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5536" y="4593012"/>
            <a:ext cx="2391147" cy="2343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Rectángulo"/>
          <p:cNvSpPr/>
          <p:nvPr/>
        </p:nvSpPr>
        <p:spPr>
          <a:xfrm>
            <a:off x="3319809" y="4557027"/>
            <a:ext cx="5596255" cy="1569660"/>
          </a:xfrm>
          <a:prstGeom prst="rect">
            <a:avLst/>
          </a:prstGeom>
        </p:spPr>
        <p:txBody>
          <a:bodyPr wrap="square">
            <a:spAutoFit/>
          </a:bodyPr>
          <a:lstStyle/>
          <a:p>
            <a:r>
              <a:rPr lang="es-CO" sz="2400" dirty="0"/>
              <a:t>El es la escalera que conecta la tierra con el cielo </a:t>
            </a:r>
            <a:r>
              <a:rPr lang="es-CO" sz="2400" dirty="0" smtClean="0"/>
              <a:t>, lea </a:t>
            </a:r>
            <a:r>
              <a:rPr lang="es-CO" sz="2400" dirty="0" smtClean="0">
                <a:solidFill>
                  <a:srgbClr val="FF0000"/>
                </a:solidFill>
              </a:rPr>
              <a:t>(Juan 1:51; PP </a:t>
            </a:r>
            <a:r>
              <a:rPr lang="es-CO" sz="2400" dirty="0">
                <a:solidFill>
                  <a:srgbClr val="FF0000"/>
                </a:solidFill>
              </a:rPr>
              <a:t>183).  </a:t>
            </a:r>
            <a:r>
              <a:rPr lang="es-CO" sz="2400" dirty="0"/>
              <a:t>Debido a su encarnación y muerte, un </a:t>
            </a:r>
            <a:r>
              <a:rPr lang="es-CO" sz="2400" dirty="0" smtClean="0"/>
              <a:t>«camino </a:t>
            </a:r>
            <a:r>
              <a:rPr lang="es-CO" sz="2400" dirty="0"/>
              <a:t>nuevo y vivo” ha sido dedicado para </a:t>
            </a:r>
            <a:r>
              <a:rPr lang="es-CO" sz="2400" dirty="0" smtClean="0"/>
              <a:t>nosotros.</a:t>
            </a:r>
            <a:endParaRPr lang="es-CO" sz="2400" dirty="0"/>
          </a:p>
        </p:txBody>
      </p:sp>
    </p:spTree>
    <p:extLst>
      <p:ext uri="{BB962C8B-B14F-4D97-AF65-F5344CB8AC3E}">
        <p14:creationId xmlns:p14="http://schemas.microsoft.com/office/powerpoint/2010/main" val="1364918558"/>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par>
                                <p:cTn id="11" presetID="31" presetClass="entr" presetSubtype="0" fill="hold" nodeType="withEffect">
                                  <p:stCondLst>
                                    <p:cond delay="0"/>
                                  </p:stCondLst>
                                  <p:childTnLst>
                                    <p:set>
                                      <p:cBhvr>
                                        <p:cTn id="12" dur="1" fill="hold">
                                          <p:stCondLst>
                                            <p:cond delay="0"/>
                                          </p:stCondLst>
                                        </p:cTn>
                                        <p:tgtEl>
                                          <p:spTgt spid="1026"/>
                                        </p:tgtEl>
                                        <p:attrNameLst>
                                          <p:attrName>style.visibility</p:attrName>
                                        </p:attrNameLst>
                                      </p:cBhvr>
                                      <p:to>
                                        <p:strVal val="visible"/>
                                      </p:to>
                                    </p:set>
                                    <p:anim calcmode="lin" valueType="num">
                                      <p:cBhvr>
                                        <p:cTn id="13" dur="1000" fill="hold"/>
                                        <p:tgtEl>
                                          <p:spTgt spid="1026"/>
                                        </p:tgtEl>
                                        <p:attrNameLst>
                                          <p:attrName>ppt_w</p:attrName>
                                        </p:attrNameLst>
                                      </p:cBhvr>
                                      <p:tavLst>
                                        <p:tav tm="0">
                                          <p:val>
                                            <p:fltVal val="0"/>
                                          </p:val>
                                        </p:tav>
                                        <p:tav tm="100000">
                                          <p:val>
                                            <p:strVal val="#ppt_w"/>
                                          </p:val>
                                        </p:tav>
                                      </p:tavLst>
                                    </p:anim>
                                    <p:anim calcmode="lin" valueType="num">
                                      <p:cBhvr>
                                        <p:cTn id="14" dur="1000" fill="hold"/>
                                        <p:tgtEl>
                                          <p:spTgt spid="1026"/>
                                        </p:tgtEl>
                                        <p:attrNameLst>
                                          <p:attrName>ppt_h</p:attrName>
                                        </p:attrNameLst>
                                      </p:cBhvr>
                                      <p:tavLst>
                                        <p:tav tm="0">
                                          <p:val>
                                            <p:fltVal val="0"/>
                                          </p:val>
                                        </p:tav>
                                        <p:tav tm="100000">
                                          <p:val>
                                            <p:strVal val="#ppt_h"/>
                                          </p:val>
                                        </p:tav>
                                      </p:tavLst>
                                    </p:anim>
                                    <p:anim calcmode="lin" valueType="num">
                                      <p:cBhvr>
                                        <p:cTn id="15" dur="1000" fill="hold"/>
                                        <p:tgtEl>
                                          <p:spTgt spid="1026"/>
                                        </p:tgtEl>
                                        <p:attrNameLst>
                                          <p:attrName>style.rotation</p:attrName>
                                        </p:attrNameLst>
                                      </p:cBhvr>
                                      <p:tavLst>
                                        <p:tav tm="0">
                                          <p:val>
                                            <p:fltVal val="90"/>
                                          </p:val>
                                        </p:tav>
                                        <p:tav tm="100000">
                                          <p:val>
                                            <p:fltVal val="0"/>
                                          </p:val>
                                        </p:tav>
                                      </p:tavLst>
                                    </p:anim>
                                    <p:animEffect transition="in" filter="fade">
                                      <p:cBhvr>
                                        <p:cTn id="16" dur="1000"/>
                                        <p:tgtEl>
                                          <p:spTgt spid="1026"/>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4" fill="hold" nodeType="clickEffect">
                                  <p:stCondLst>
                                    <p:cond delay="0"/>
                                  </p:stCondLst>
                                  <p:childTnLst>
                                    <p:set>
                                      <p:cBhvr>
                                        <p:cTn id="20" dur="1" fill="hold">
                                          <p:stCondLst>
                                            <p:cond delay="0"/>
                                          </p:stCondLst>
                                        </p:cTn>
                                        <p:tgtEl>
                                          <p:spTgt spid="1027"/>
                                        </p:tgtEl>
                                        <p:attrNameLst>
                                          <p:attrName>style.visibility</p:attrName>
                                        </p:attrNameLst>
                                      </p:cBhvr>
                                      <p:to>
                                        <p:strVal val="visible"/>
                                      </p:to>
                                    </p:set>
                                    <p:animEffect transition="in" filter="wipe(down)">
                                      <p:cBhvr>
                                        <p:cTn id="21" dur="500"/>
                                        <p:tgtEl>
                                          <p:spTgt spid="1027"/>
                                        </p:tgtEl>
                                      </p:cBhvr>
                                    </p:animEffect>
                                  </p:childTnLst>
                                </p:cTn>
                              </p:par>
                              <p:par>
                                <p:cTn id="22" presetID="22" presetClass="entr" presetSubtype="4" fill="hold" grpId="0" nodeType="with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wipe(down)">
                                      <p:cBhvr>
                                        <p:cTn id="24"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0">
              <a:srgbClr val="FBEAC7"/>
            </a:gs>
            <a:gs pos="17999">
              <a:srgbClr val="FEE7F2"/>
            </a:gs>
            <a:gs pos="36000">
              <a:srgbClr val="FAC77D"/>
            </a:gs>
            <a:gs pos="61000">
              <a:srgbClr val="FBA97D"/>
            </a:gs>
            <a:gs pos="82001">
              <a:srgbClr val="FBD49C"/>
            </a:gs>
            <a:gs pos="100000">
              <a:srgbClr val="FEE7F2"/>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blipFill>
            <a:blip r:embed="rId2"/>
            <a:tile tx="0" ty="0" sx="100000" sy="100000" flip="none" algn="tl"/>
          </a:blipFill>
        </p:spPr>
        <p:txBody>
          <a:bodyPr>
            <a:normAutofit fontScale="90000"/>
          </a:bodyPr>
          <a:lstStyle/>
          <a:p>
            <a:r>
              <a:rPr lang="es-CO" dirty="0" smtClean="0"/>
              <a:t>Para ser salvos no se exige </a:t>
            </a:r>
            <a:r>
              <a:rPr lang="es-CO" dirty="0" smtClean="0"/>
              <a:t>sino un</a:t>
            </a:r>
            <a:r>
              <a:rPr lang="es-CO" dirty="0" smtClean="0"/>
              <a:t> </a:t>
            </a:r>
            <a:r>
              <a:rPr lang="es-CO" dirty="0" smtClean="0"/>
              <a:t>requisito, solamente «ir» a Cristo. </a:t>
            </a:r>
            <a:endParaRPr lang="es-CO" dirty="0"/>
          </a:p>
        </p:txBody>
      </p:sp>
      <p:sp>
        <p:nvSpPr>
          <p:cNvPr id="3" name="2 Marcador de contenido"/>
          <p:cNvSpPr>
            <a:spLocks noGrp="1"/>
          </p:cNvSpPr>
          <p:nvPr>
            <p:ph idx="1"/>
          </p:nvPr>
        </p:nvSpPr>
        <p:spPr>
          <a:xfrm>
            <a:off x="457200" y="1600201"/>
            <a:ext cx="5554960" cy="2116832"/>
          </a:xfrm>
        </p:spPr>
        <p:txBody>
          <a:bodyPr>
            <a:normAutofit/>
          </a:bodyPr>
          <a:lstStyle/>
          <a:p>
            <a:pPr marL="0" indent="0" algn="ctr">
              <a:buNone/>
            </a:pPr>
            <a:r>
              <a:rPr lang="es-CO" dirty="0" smtClean="0"/>
              <a:t>Él dice en </a:t>
            </a:r>
            <a:r>
              <a:rPr lang="es-CO" dirty="0" smtClean="0">
                <a:solidFill>
                  <a:srgbClr val="FF0000"/>
                </a:solidFill>
              </a:rPr>
              <a:t>Mateo </a:t>
            </a:r>
            <a:r>
              <a:rPr lang="es-CO" dirty="0">
                <a:solidFill>
                  <a:srgbClr val="FF0000"/>
                </a:solidFill>
              </a:rPr>
              <a:t>11:28. </a:t>
            </a:r>
            <a:r>
              <a:rPr lang="es-CO" dirty="0" smtClean="0"/>
              <a:t>«Veníd </a:t>
            </a:r>
            <a:r>
              <a:rPr lang="es-CO" dirty="0"/>
              <a:t>a mí, todos los que estáis trabajados, y cargados, que yo os haré </a:t>
            </a:r>
            <a:r>
              <a:rPr lang="es-CO" dirty="0" smtClean="0"/>
              <a:t>descansar».</a:t>
            </a: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84168" y="1706204"/>
            <a:ext cx="2559770" cy="20828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1403648" y="4077072"/>
            <a:ext cx="6552728" cy="2677656"/>
          </a:xfrm>
          <a:prstGeom prst="rect">
            <a:avLst/>
          </a:prstGeom>
          <a:blipFill>
            <a:blip r:embed="rId2"/>
            <a:tile tx="0" ty="0" sx="100000" sy="100000" flip="none" algn="tl"/>
          </a:blipFill>
        </p:spPr>
        <p:txBody>
          <a:bodyPr wrap="square">
            <a:spAutoFit/>
          </a:bodyPr>
          <a:lstStyle/>
          <a:p>
            <a:pPr algn="ctr"/>
            <a:r>
              <a:rPr lang="es-CO" sz="2800" dirty="0"/>
              <a:t>Nota: Lo que dice el texto es que, para ir a Cristo, solamente se necesita reconocer que está «cansado» y «cargado» de pecado, por haber transgredido la Ley de Dios que es lo ocasiona el pecado, lea </a:t>
            </a:r>
            <a:r>
              <a:rPr lang="es-CO" sz="2800" dirty="0">
                <a:solidFill>
                  <a:srgbClr val="FF0000"/>
                </a:solidFill>
              </a:rPr>
              <a:t>(1Juan 3:4), </a:t>
            </a:r>
            <a:r>
              <a:rPr lang="es-CO" sz="2800" dirty="0"/>
              <a:t>y acude a Cristo así como esta. </a:t>
            </a:r>
          </a:p>
        </p:txBody>
      </p:sp>
    </p:spTree>
    <p:extLst>
      <p:ext uri="{BB962C8B-B14F-4D97-AF65-F5344CB8AC3E}">
        <p14:creationId xmlns:p14="http://schemas.microsoft.com/office/powerpoint/2010/main" val="3438193372"/>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0" end="0"/>
                                            </p:txEl>
                                          </p:spTgt>
                                        </p:tgtEl>
                                        <p:attrNameLst>
                                          <p:attrName>ppt_h</p:attrName>
                                        </p:attrNameLst>
                                      </p:cBhvr>
                                      <p:tavLst>
                                        <p:tav tm="0">
                                          <p:val>
                                            <p:strVal val="#ppt_h"/>
                                          </p:val>
                                        </p:tav>
                                        <p:tav tm="100000">
                                          <p:val>
                                            <p:strVal val="#ppt_h"/>
                                          </p:val>
                                        </p:tav>
                                      </p:tavLst>
                                    </p:anim>
                                  </p:childTnLst>
                                </p:cTn>
                              </p:par>
                              <p:par>
                                <p:cTn id="10" presetID="45" presetClass="entr" presetSubtype="0" fill="hold" nodeType="withEffect">
                                  <p:stCondLst>
                                    <p:cond delay="0"/>
                                  </p:stCondLst>
                                  <p:childTnLst>
                                    <p:set>
                                      <p:cBhvr>
                                        <p:cTn id="11" dur="1" fill="hold">
                                          <p:stCondLst>
                                            <p:cond delay="0"/>
                                          </p:stCondLst>
                                        </p:cTn>
                                        <p:tgtEl>
                                          <p:spTgt spid="1026"/>
                                        </p:tgtEl>
                                        <p:attrNameLst>
                                          <p:attrName>style.visibility</p:attrName>
                                        </p:attrNameLst>
                                      </p:cBhvr>
                                      <p:to>
                                        <p:strVal val="visible"/>
                                      </p:to>
                                    </p:set>
                                    <p:animEffect transition="in" filter="fade">
                                      <p:cBhvr>
                                        <p:cTn id="12" dur="2000"/>
                                        <p:tgtEl>
                                          <p:spTgt spid="1026"/>
                                        </p:tgtEl>
                                      </p:cBhvr>
                                    </p:animEffect>
                                    <p:anim calcmode="lin" valueType="num">
                                      <p:cBhvr>
                                        <p:cTn id="13" dur="2000" fill="hold"/>
                                        <p:tgtEl>
                                          <p:spTgt spid="1026"/>
                                        </p:tgtEl>
                                        <p:attrNameLst>
                                          <p:attrName>ppt_w</p:attrName>
                                        </p:attrNameLst>
                                      </p:cBhvr>
                                      <p:tavLst>
                                        <p:tav tm="0" fmla="#ppt_w*sin(2.5*pi*$)">
                                          <p:val>
                                            <p:fltVal val="0"/>
                                          </p:val>
                                        </p:tav>
                                        <p:tav tm="100000">
                                          <p:val>
                                            <p:fltVal val="1"/>
                                          </p:val>
                                        </p:tav>
                                      </p:tavLst>
                                    </p:anim>
                                    <p:anim calcmode="lin" valueType="num">
                                      <p:cBhvr>
                                        <p:cTn id="14" dur="2000" fill="hold"/>
                                        <p:tgtEl>
                                          <p:spTgt spid="1026"/>
                                        </p:tgtEl>
                                        <p:attrNameLst>
                                          <p:attrName>ppt_h</p:attrName>
                                        </p:attrNameLst>
                                      </p:cBhvr>
                                      <p:tavLst>
                                        <p:tav tm="0">
                                          <p:val>
                                            <p:strVal val="#ppt_h"/>
                                          </p:val>
                                        </p:tav>
                                        <p:tav tm="100000">
                                          <p:val>
                                            <p:strVal val="#ppt_h"/>
                                          </p:val>
                                        </p:tav>
                                      </p:tavLst>
                                    </p:anim>
                                  </p:childTnLst>
                                </p:cTn>
                              </p:par>
                              <p:par>
                                <p:cTn id="15" presetID="45" presetClass="entr" presetSubtype="0" fill="hold" grpId="0"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2000"/>
                                        <p:tgtEl>
                                          <p:spTgt spid="4"/>
                                        </p:tgtEl>
                                      </p:cBhvr>
                                    </p:animEffect>
                                    <p:anim calcmode="lin" valueType="num">
                                      <p:cBhvr>
                                        <p:cTn id="18" dur="2000" fill="hold"/>
                                        <p:tgtEl>
                                          <p:spTgt spid="4"/>
                                        </p:tgtEl>
                                        <p:attrNameLst>
                                          <p:attrName>ppt_w</p:attrName>
                                        </p:attrNameLst>
                                      </p:cBhvr>
                                      <p:tavLst>
                                        <p:tav tm="0" fmla="#ppt_w*sin(2.5*pi*$)">
                                          <p:val>
                                            <p:fltVal val="0"/>
                                          </p:val>
                                        </p:tav>
                                        <p:tav tm="100000">
                                          <p:val>
                                            <p:fltVal val="1"/>
                                          </p:val>
                                        </p:tav>
                                      </p:tavLst>
                                    </p:anim>
                                    <p:anim calcmode="lin" valueType="num">
                                      <p:cBhvr>
                                        <p:cTn id="19" dur="2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0">
              <a:srgbClr val="FBEAC7"/>
            </a:gs>
            <a:gs pos="17999">
              <a:srgbClr val="FEE7F2"/>
            </a:gs>
            <a:gs pos="36000">
              <a:srgbClr val="FAC77D"/>
            </a:gs>
            <a:gs pos="61000">
              <a:srgbClr val="FBA97D"/>
            </a:gs>
            <a:gs pos="82001">
              <a:srgbClr val="FBD49C"/>
            </a:gs>
            <a:gs pos="100000">
              <a:srgbClr val="FEE7F2"/>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1"/>
            <a:ext cx="8229600" cy="2088232"/>
          </a:xfrm>
          <a:solidFill>
            <a:schemeClr val="accent4">
              <a:lumMod val="40000"/>
              <a:lumOff val="60000"/>
            </a:schemeClr>
          </a:solidFill>
        </p:spPr>
        <p:txBody>
          <a:bodyPr>
            <a:normAutofit fontScale="92500" lnSpcReduction="20000"/>
          </a:bodyPr>
          <a:lstStyle/>
          <a:p>
            <a:pPr marL="0" indent="0" algn="ctr">
              <a:buNone/>
            </a:pPr>
            <a:r>
              <a:rPr lang="es-CO" dirty="0" smtClean="0"/>
              <a:t>O sea que si pensamos que para ser salvos debemos comenzar </a:t>
            </a:r>
            <a:r>
              <a:rPr lang="es-CO" dirty="0"/>
              <a:t>a  </a:t>
            </a:r>
            <a:r>
              <a:rPr lang="es-CO" dirty="0" smtClean="0"/>
              <a:t>ser «religiosos, </a:t>
            </a:r>
            <a:r>
              <a:rPr lang="es-CO" dirty="0"/>
              <a:t>asistir a una iglesia, </a:t>
            </a:r>
            <a:r>
              <a:rPr lang="es-CO" dirty="0" smtClean="0"/>
              <a:t>ser bautizados, </a:t>
            </a:r>
            <a:r>
              <a:rPr lang="es-CO" dirty="0"/>
              <a:t>hacer buenas obras </a:t>
            </a:r>
            <a:r>
              <a:rPr lang="es-CO" dirty="0" smtClean="0"/>
              <a:t>y guardar </a:t>
            </a:r>
            <a:r>
              <a:rPr lang="es-CO" dirty="0"/>
              <a:t>los Mandamientos de </a:t>
            </a:r>
            <a:r>
              <a:rPr lang="es-CO" dirty="0" smtClean="0"/>
              <a:t>Dios</a:t>
            </a:r>
            <a:r>
              <a:rPr lang="es-CO" dirty="0"/>
              <a:t>», </a:t>
            </a:r>
            <a:r>
              <a:rPr lang="es-CO" dirty="0" smtClean="0"/>
              <a:t>«</a:t>
            </a:r>
            <a:r>
              <a:rPr lang="es-CO" dirty="0" smtClean="0">
                <a:latin typeface="Agency FB" pitchFamily="34" charset="0"/>
              </a:rPr>
              <a:t>entonces </a:t>
            </a:r>
            <a:r>
              <a:rPr lang="es-CO" dirty="0">
                <a:latin typeface="Agency FB" pitchFamily="34" charset="0"/>
              </a:rPr>
              <a:t>por demás murió </a:t>
            </a:r>
            <a:r>
              <a:rPr lang="es-CO" dirty="0" smtClean="0">
                <a:latin typeface="Agency FB" pitchFamily="34" charset="0"/>
              </a:rPr>
              <a:t>Cristo</a:t>
            </a:r>
            <a:r>
              <a:rPr lang="es-CO" dirty="0" smtClean="0"/>
              <a:t>» </a:t>
            </a:r>
            <a:r>
              <a:rPr lang="es-CO" dirty="0" smtClean="0">
                <a:solidFill>
                  <a:srgbClr val="FF0000"/>
                </a:solidFill>
              </a:rPr>
              <a:t>(Gal.2:21). </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2" y="4800123"/>
            <a:ext cx="1908136" cy="20578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2267744" y="2924944"/>
            <a:ext cx="4896544" cy="1631216"/>
          </a:xfrm>
          <a:prstGeom prst="rect">
            <a:avLst/>
          </a:prstGeom>
          <a:solidFill>
            <a:schemeClr val="tx2">
              <a:lumMod val="20000"/>
              <a:lumOff val="80000"/>
            </a:schemeClr>
          </a:solidFill>
        </p:spPr>
        <p:txBody>
          <a:bodyPr wrap="square">
            <a:spAutoFit/>
          </a:bodyPr>
          <a:lstStyle/>
          <a:p>
            <a:pPr algn="ctr"/>
            <a:r>
              <a:rPr lang="es-CO" sz="2000" dirty="0" smtClean="0"/>
              <a:t>Eso es lo que equivale a ser salvos no por la fe en Cristo sino por obras, lo cual es totalmente imposible. Recordemos las palabra de Jesús: «nadie viene al Padre, sino por mi», </a:t>
            </a:r>
            <a:r>
              <a:rPr lang="es-CO" sz="2000" dirty="0" smtClean="0">
                <a:solidFill>
                  <a:srgbClr val="FF0000"/>
                </a:solidFill>
              </a:rPr>
              <a:t>(Juan 14:6). </a:t>
            </a:r>
          </a:p>
        </p:txBody>
      </p:sp>
      <p:sp>
        <p:nvSpPr>
          <p:cNvPr id="4" name="3 Rectángulo"/>
          <p:cNvSpPr/>
          <p:nvPr/>
        </p:nvSpPr>
        <p:spPr>
          <a:xfrm>
            <a:off x="2272028" y="4800123"/>
            <a:ext cx="4892259" cy="1938992"/>
          </a:xfrm>
          <a:prstGeom prst="rect">
            <a:avLst/>
          </a:prstGeom>
          <a:solidFill>
            <a:schemeClr val="accent3">
              <a:lumMod val="40000"/>
              <a:lumOff val="60000"/>
            </a:schemeClr>
          </a:solidFill>
        </p:spPr>
        <p:txBody>
          <a:bodyPr wrap="square">
            <a:spAutoFit/>
          </a:bodyPr>
          <a:lstStyle/>
          <a:p>
            <a:pPr algn="ctr"/>
            <a:r>
              <a:rPr lang="es-CO" sz="2400" dirty="0"/>
              <a:t>Por eso </a:t>
            </a:r>
            <a:r>
              <a:rPr lang="es-CO" sz="2400" dirty="0">
                <a:solidFill>
                  <a:srgbClr val="FF0000"/>
                </a:solidFill>
              </a:rPr>
              <a:t>(Hechos 4:12) </a:t>
            </a:r>
            <a:r>
              <a:rPr lang="es-CO" sz="2400" dirty="0"/>
              <a:t>dice: «Y en ningún otro hay salvación; porque no hay otro nombre bajo el cielo, dado a los hombres, en que podamos ser salvos</a:t>
            </a:r>
            <a:r>
              <a:rPr lang="es-CO" sz="2400" dirty="0" smtClean="0"/>
              <a:t>»</a:t>
            </a:r>
            <a:endParaRPr lang="es-CO" sz="2400"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2975010"/>
            <a:ext cx="2272029" cy="1581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164288" y="2843247"/>
            <a:ext cx="1944216" cy="17129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308304" y="4800124"/>
            <a:ext cx="1656184" cy="18140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Rectángulo"/>
          <p:cNvSpPr/>
          <p:nvPr/>
        </p:nvSpPr>
        <p:spPr>
          <a:xfrm>
            <a:off x="131636" y="2605678"/>
            <a:ext cx="2008755" cy="369332"/>
          </a:xfrm>
          <a:prstGeom prst="rect">
            <a:avLst/>
          </a:prstGeom>
        </p:spPr>
        <p:txBody>
          <a:bodyPr wrap="none">
            <a:spAutoFit/>
          </a:bodyPr>
          <a:lstStyle/>
          <a:p>
            <a:r>
              <a:rPr lang="es-CO" dirty="0"/>
              <a:t>Salvación por obras</a:t>
            </a:r>
          </a:p>
        </p:txBody>
      </p:sp>
      <p:sp>
        <p:nvSpPr>
          <p:cNvPr id="6" name="5 Rectángulo"/>
          <p:cNvSpPr/>
          <p:nvPr/>
        </p:nvSpPr>
        <p:spPr>
          <a:xfrm>
            <a:off x="96937" y="4474725"/>
            <a:ext cx="1669496" cy="369332"/>
          </a:xfrm>
          <a:prstGeom prst="rect">
            <a:avLst/>
          </a:prstGeom>
        </p:spPr>
        <p:txBody>
          <a:bodyPr wrap="none">
            <a:spAutoFit/>
          </a:bodyPr>
          <a:lstStyle/>
          <a:p>
            <a:r>
              <a:rPr lang="es-CO" dirty="0"/>
              <a:t>Salvación por fe</a:t>
            </a:r>
          </a:p>
        </p:txBody>
      </p:sp>
    </p:spTree>
    <p:extLst>
      <p:ext uri="{BB962C8B-B14F-4D97-AF65-F5344CB8AC3E}">
        <p14:creationId xmlns:p14="http://schemas.microsoft.com/office/powerpoint/2010/main" val="18613832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1026"/>
                                        </p:tgtEl>
                                        <p:attrNameLst>
                                          <p:attrName>style.visibility</p:attrName>
                                        </p:attrNameLst>
                                      </p:cBhvr>
                                      <p:to>
                                        <p:strVal val="visible"/>
                                      </p:to>
                                    </p:set>
                                    <p:animEffect transition="in" filter="wipe(down)">
                                      <p:cBhvr>
                                        <p:cTn id="23" dur="580">
                                          <p:stCondLst>
                                            <p:cond delay="0"/>
                                          </p:stCondLst>
                                        </p:cTn>
                                        <p:tgtEl>
                                          <p:spTgt spid="1026"/>
                                        </p:tgtEl>
                                      </p:cBhvr>
                                    </p:animEffect>
                                    <p:anim calcmode="lin" valueType="num">
                                      <p:cBhvr>
                                        <p:cTn id="24" dur="1822" tmFilter="0,0; 0.14,0.36; 0.43,0.73; 0.71,0.91; 1.0,1.0">
                                          <p:stCondLst>
                                            <p:cond delay="0"/>
                                          </p:stCondLst>
                                        </p:cTn>
                                        <p:tgtEl>
                                          <p:spTgt spid="1026"/>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1026"/>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1026"/>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1026"/>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1026"/>
                                        </p:tgtEl>
                                        <p:attrNameLst>
                                          <p:attrName>ppt_y</p:attrName>
                                        </p:attrNameLst>
                                      </p:cBhvr>
                                      <p:tavLst>
                                        <p:tav tm="0" fmla="#ppt_y-sin(pi*$)/81">
                                          <p:val>
                                            <p:fltVal val="0"/>
                                          </p:val>
                                        </p:tav>
                                        <p:tav tm="100000">
                                          <p:val>
                                            <p:fltVal val="1"/>
                                          </p:val>
                                        </p:tav>
                                      </p:tavLst>
                                    </p:anim>
                                    <p:animScale>
                                      <p:cBhvr>
                                        <p:cTn id="29" dur="26">
                                          <p:stCondLst>
                                            <p:cond delay="650"/>
                                          </p:stCondLst>
                                        </p:cTn>
                                        <p:tgtEl>
                                          <p:spTgt spid="1026"/>
                                        </p:tgtEl>
                                      </p:cBhvr>
                                      <p:to x="100000" y="60000"/>
                                    </p:animScale>
                                    <p:animScale>
                                      <p:cBhvr>
                                        <p:cTn id="30" dur="166" decel="50000">
                                          <p:stCondLst>
                                            <p:cond delay="676"/>
                                          </p:stCondLst>
                                        </p:cTn>
                                        <p:tgtEl>
                                          <p:spTgt spid="1026"/>
                                        </p:tgtEl>
                                      </p:cBhvr>
                                      <p:to x="100000" y="100000"/>
                                    </p:animScale>
                                    <p:animScale>
                                      <p:cBhvr>
                                        <p:cTn id="31" dur="26">
                                          <p:stCondLst>
                                            <p:cond delay="1312"/>
                                          </p:stCondLst>
                                        </p:cTn>
                                        <p:tgtEl>
                                          <p:spTgt spid="1026"/>
                                        </p:tgtEl>
                                      </p:cBhvr>
                                      <p:to x="100000" y="80000"/>
                                    </p:animScale>
                                    <p:animScale>
                                      <p:cBhvr>
                                        <p:cTn id="32" dur="166" decel="50000">
                                          <p:stCondLst>
                                            <p:cond delay="1338"/>
                                          </p:stCondLst>
                                        </p:cTn>
                                        <p:tgtEl>
                                          <p:spTgt spid="1026"/>
                                        </p:tgtEl>
                                      </p:cBhvr>
                                      <p:to x="100000" y="100000"/>
                                    </p:animScale>
                                    <p:animScale>
                                      <p:cBhvr>
                                        <p:cTn id="33" dur="26">
                                          <p:stCondLst>
                                            <p:cond delay="1642"/>
                                          </p:stCondLst>
                                        </p:cTn>
                                        <p:tgtEl>
                                          <p:spTgt spid="1026"/>
                                        </p:tgtEl>
                                      </p:cBhvr>
                                      <p:to x="100000" y="90000"/>
                                    </p:animScale>
                                    <p:animScale>
                                      <p:cBhvr>
                                        <p:cTn id="34" dur="166" decel="50000">
                                          <p:stCondLst>
                                            <p:cond delay="1668"/>
                                          </p:stCondLst>
                                        </p:cTn>
                                        <p:tgtEl>
                                          <p:spTgt spid="1026"/>
                                        </p:tgtEl>
                                      </p:cBhvr>
                                      <p:to x="100000" y="100000"/>
                                    </p:animScale>
                                    <p:animScale>
                                      <p:cBhvr>
                                        <p:cTn id="35" dur="26">
                                          <p:stCondLst>
                                            <p:cond delay="1808"/>
                                          </p:stCondLst>
                                        </p:cTn>
                                        <p:tgtEl>
                                          <p:spTgt spid="1026"/>
                                        </p:tgtEl>
                                      </p:cBhvr>
                                      <p:to x="100000" y="95000"/>
                                    </p:animScale>
                                    <p:animScale>
                                      <p:cBhvr>
                                        <p:cTn id="36" dur="166" decel="50000">
                                          <p:stCondLst>
                                            <p:cond delay="1834"/>
                                          </p:stCondLst>
                                        </p:cTn>
                                        <p:tgtEl>
                                          <p:spTgt spid="1026"/>
                                        </p:tgtEl>
                                      </p:cBhvr>
                                      <p:to x="100000" y="100000"/>
                                    </p:animScale>
                                  </p:childTnLst>
                                </p:cTn>
                              </p:par>
                              <p:par>
                                <p:cTn id="37" presetID="26" presetClass="entr" presetSubtype="0" fill="hold" nodeType="withEffect">
                                  <p:stCondLst>
                                    <p:cond delay="0"/>
                                  </p:stCondLst>
                                  <p:childTnLst>
                                    <p:set>
                                      <p:cBhvr>
                                        <p:cTn id="38" dur="1" fill="hold">
                                          <p:stCondLst>
                                            <p:cond delay="0"/>
                                          </p:stCondLst>
                                        </p:cTn>
                                        <p:tgtEl>
                                          <p:spTgt spid="1027"/>
                                        </p:tgtEl>
                                        <p:attrNameLst>
                                          <p:attrName>style.visibility</p:attrName>
                                        </p:attrNameLst>
                                      </p:cBhvr>
                                      <p:to>
                                        <p:strVal val="visible"/>
                                      </p:to>
                                    </p:set>
                                    <p:animEffect transition="in" filter="wipe(down)">
                                      <p:cBhvr>
                                        <p:cTn id="39" dur="580">
                                          <p:stCondLst>
                                            <p:cond delay="0"/>
                                          </p:stCondLst>
                                        </p:cTn>
                                        <p:tgtEl>
                                          <p:spTgt spid="1027"/>
                                        </p:tgtEl>
                                      </p:cBhvr>
                                    </p:animEffect>
                                    <p:anim calcmode="lin" valueType="num">
                                      <p:cBhvr>
                                        <p:cTn id="40" dur="1822" tmFilter="0,0; 0.14,0.36; 0.43,0.73; 0.71,0.91; 1.0,1.0">
                                          <p:stCondLst>
                                            <p:cond delay="0"/>
                                          </p:stCondLst>
                                        </p:cTn>
                                        <p:tgtEl>
                                          <p:spTgt spid="1027"/>
                                        </p:tgtEl>
                                        <p:attrNameLst>
                                          <p:attrName>ppt_x</p:attrName>
                                        </p:attrNameLst>
                                      </p:cBhvr>
                                      <p:tavLst>
                                        <p:tav tm="0">
                                          <p:val>
                                            <p:strVal val="#ppt_x-0.25"/>
                                          </p:val>
                                        </p:tav>
                                        <p:tav tm="100000">
                                          <p:val>
                                            <p:strVal val="#ppt_x"/>
                                          </p:val>
                                        </p:tav>
                                      </p:tavLst>
                                    </p:anim>
                                    <p:anim calcmode="lin" valueType="num">
                                      <p:cBhvr>
                                        <p:cTn id="41" dur="664" tmFilter="0.0,0.0; 0.25,0.07; 0.50,0.2; 0.75,0.467; 1.0,1.0">
                                          <p:stCondLst>
                                            <p:cond delay="0"/>
                                          </p:stCondLst>
                                        </p:cTn>
                                        <p:tgtEl>
                                          <p:spTgt spid="1027"/>
                                        </p:tgtEl>
                                        <p:attrNameLst>
                                          <p:attrName>ppt_y</p:attrName>
                                        </p:attrNameLst>
                                      </p:cBhvr>
                                      <p:tavLst>
                                        <p:tav tm="0" fmla="#ppt_y-sin(pi*$)/3">
                                          <p:val>
                                            <p:fltVal val="0.5"/>
                                          </p:val>
                                        </p:tav>
                                        <p:tav tm="100000">
                                          <p:val>
                                            <p:fltVal val="1"/>
                                          </p:val>
                                        </p:tav>
                                      </p:tavLst>
                                    </p:anim>
                                    <p:anim calcmode="lin" valueType="num">
                                      <p:cBhvr>
                                        <p:cTn id="42" dur="664" tmFilter="0, 0; 0.125,0.2665; 0.25,0.4; 0.375,0.465; 0.5,0.5;  0.625,0.535; 0.75,0.6; 0.875,0.7335; 1,1">
                                          <p:stCondLst>
                                            <p:cond delay="664"/>
                                          </p:stCondLst>
                                        </p:cTn>
                                        <p:tgtEl>
                                          <p:spTgt spid="1027"/>
                                        </p:tgtEl>
                                        <p:attrNameLst>
                                          <p:attrName>ppt_y</p:attrName>
                                        </p:attrNameLst>
                                      </p:cBhvr>
                                      <p:tavLst>
                                        <p:tav tm="0" fmla="#ppt_y-sin(pi*$)/9">
                                          <p:val>
                                            <p:fltVal val="0"/>
                                          </p:val>
                                        </p:tav>
                                        <p:tav tm="100000">
                                          <p:val>
                                            <p:fltVal val="1"/>
                                          </p:val>
                                        </p:tav>
                                      </p:tavLst>
                                    </p:anim>
                                    <p:anim calcmode="lin" valueType="num">
                                      <p:cBhvr>
                                        <p:cTn id="43" dur="332" tmFilter="0, 0; 0.125,0.2665; 0.25,0.4; 0.375,0.465; 0.5,0.5;  0.625,0.535; 0.75,0.6; 0.875,0.7335; 1,1">
                                          <p:stCondLst>
                                            <p:cond delay="1324"/>
                                          </p:stCondLst>
                                        </p:cTn>
                                        <p:tgtEl>
                                          <p:spTgt spid="1027"/>
                                        </p:tgtEl>
                                        <p:attrNameLst>
                                          <p:attrName>ppt_y</p:attrName>
                                        </p:attrNameLst>
                                      </p:cBhvr>
                                      <p:tavLst>
                                        <p:tav tm="0" fmla="#ppt_y-sin(pi*$)/27">
                                          <p:val>
                                            <p:fltVal val="0"/>
                                          </p:val>
                                        </p:tav>
                                        <p:tav tm="100000">
                                          <p:val>
                                            <p:fltVal val="1"/>
                                          </p:val>
                                        </p:tav>
                                      </p:tavLst>
                                    </p:anim>
                                    <p:anim calcmode="lin" valueType="num">
                                      <p:cBhvr>
                                        <p:cTn id="44" dur="164" tmFilter="0, 0; 0.125,0.2665; 0.25,0.4; 0.375,0.465; 0.5,0.5;  0.625,0.535; 0.75,0.6; 0.875,0.7335; 1,1">
                                          <p:stCondLst>
                                            <p:cond delay="1656"/>
                                          </p:stCondLst>
                                        </p:cTn>
                                        <p:tgtEl>
                                          <p:spTgt spid="1027"/>
                                        </p:tgtEl>
                                        <p:attrNameLst>
                                          <p:attrName>ppt_y</p:attrName>
                                        </p:attrNameLst>
                                      </p:cBhvr>
                                      <p:tavLst>
                                        <p:tav tm="0" fmla="#ppt_y-sin(pi*$)/81">
                                          <p:val>
                                            <p:fltVal val="0"/>
                                          </p:val>
                                        </p:tav>
                                        <p:tav tm="100000">
                                          <p:val>
                                            <p:fltVal val="1"/>
                                          </p:val>
                                        </p:tav>
                                      </p:tavLst>
                                    </p:anim>
                                    <p:animScale>
                                      <p:cBhvr>
                                        <p:cTn id="45" dur="26">
                                          <p:stCondLst>
                                            <p:cond delay="650"/>
                                          </p:stCondLst>
                                        </p:cTn>
                                        <p:tgtEl>
                                          <p:spTgt spid="1027"/>
                                        </p:tgtEl>
                                      </p:cBhvr>
                                      <p:to x="100000" y="60000"/>
                                    </p:animScale>
                                    <p:animScale>
                                      <p:cBhvr>
                                        <p:cTn id="46" dur="166" decel="50000">
                                          <p:stCondLst>
                                            <p:cond delay="676"/>
                                          </p:stCondLst>
                                        </p:cTn>
                                        <p:tgtEl>
                                          <p:spTgt spid="1027"/>
                                        </p:tgtEl>
                                      </p:cBhvr>
                                      <p:to x="100000" y="100000"/>
                                    </p:animScale>
                                    <p:animScale>
                                      <p:cBhvr>
                                        <p:cTn id="47" dur="26">
                                          <p:stCondLst>
                                            <p:cond delay="1312"/>
                                          </p:stCondLst>
                                        </p:cTn>
                                        <p:tgtEl>
                                          <p:spTgt spid="1027"/>
                                        </p:tgtEl>
                                      </p:cBhvr>
                                      <p:to x="100000" y="80000"/>
                                    </p:animScale>
                                    <p:animScale>
                                      <p:cBhvr>
                                        <p:cTn id="48" dur="166" decel="50000">
                                          <p:stCondLst>
                                            <p:cond delay="1338"/>
                                          </p:stCondLst>
                                        </p:cTn>
                                        <p:tgtEl>
                                          <p:spTgt spid="1027"/>
                                        </p:tgtEl>
                                      </p:cBhvr>
                                      <p:to x="100000" y="100000"/>
                                    </p:animScale>
                                    <p:animScale>
                                      <p:cBhvr>
                                        <p:cTn id="49" dur="26">
                                          <p:stCondLst>
                                            <p:cond delay="1642"/>
                                          </p:stCondLst>
                                        </p:cTn>
                                        <p:tgtEl>
                                          <p:spTgt spid="1027"/>
                                        </p:tgtEl>
                                      </p:cBhvr>
                                      <p:to x="100000" y="90000"/>
                                    </p:animScale>
                                    <p:animScale>
                                      <p:cBhvr>
                                        <p:cTn id="50" dur="166" decel="50000">
                                          <p:stCondLst>
                                            <p:cond delay="1668"/>
                                          </p:stCondLst>
                                        </p:cTn>
                                        <p:tgtEl>
                                          <p:spTgt spid="1027"/>
                                        </p:tgtEl>
                                      </p:cBhvr>
                                      <p:to x="100000" y="100000"/>
                                    </p:animScale>
                                    <p:animScale>
                                      <p:cBhvr>
                                        <p:cTn id="51" dur="26">
                                          <p:stCondLst>
                                            <p:cond delay="1808"/>
                                          </p:stCondLst>
                                        </p:cTn>
                                        <p:tgtEl>
                                          <p:spTgt spid="1027"/>
                                        </p:tgtEl>
                                      </p:cBhvr>
                                      <p:to x="100000" y="95000"/>
                                    </p:animScale>
                                    <p:animScale>
                                      <p:cBhvr>
                                        <p:cTn id="52" dur="166" decel="50000">
                                          <p:stCondLst>
                                            <p:cond delay="1834"/>
                                          </p:stCondLst>
                                        </p:cTn>
                                        <p:tgtEl>
                                          <p:spTgt spid="1027"/>
                                        </p:tgtEl>
                                      </p:cBhvr>
                                      <p:to x="100000" y="100000"/>
                                    </p:animScale>
                                  </p:childTnLst>
                                </p:cTn>
                              </p:par>
                              <p:par>
                                <p:cTn id="53" presetID="26" presetClass="entr" presetSubtype="0" fill="hold" grpId="0" nodeType="withEffect">
                                  <p:stCondLst>
                                    <p:cond delay="0"/>
                                  </p:stCondLst>
                                  <p:childTnLst>
                                    <p:set>
                                      <p:cBhvr>
                                        <p:cTn id="54" dur="1" fill="hold">
                                          <p:stCondLst>
                                            <p:cond delay="0"/>
                                          </p:stCondLst>
                                        </p:cTn>
                                        <p:tgtEl>
                                          <p:spTgt spid="5"/>
                                        </p:tgtEl>
                                        <p:attrNameLst>
                                          <p:attrName>style.visibility</p:attrName>
                                        </p:attrNameLst>
                                      </p:cBhvr>
                                      <p:to>
                                        <p:strVal val="visible"/>
                                      </p:to>
                                    </p:set>
                                    <p:animEffect transition="in" filter="wipe(down)">
                                      <p:cBhvr>
                                        <p:cTn id="55" dur="580">
                                          <p:stCondLst>
                                            <p:cond delay="0"/>
                                          </p:stCondLst>
                                        </p:cTn>
                                        <p:tgtEl>
                                          <p:spTgt spid="5"/>
                                        </p:tgtEl>
                                      </p:cBhvr>
                                    </p:animEffect>
                                    <p:anim calcmode="lin" valueType="num">
                                      <p:cBhvr>
                                        <p:cTn id="56"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57"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58"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59"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60"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61" dur="26">
                                          <p:stCondLst>
                                            <p:cond delay="650"/>
                                          </p:stCondLst>
                                        </p:cTn>
                                        <p:tgtEl>
                                          <p:spTgt spid="5"/>
                                        </p:tgtEl>
                                      </p:cBhvr>
                                      <p:to x="100000" y="60000"/>
                                    </p:animScale>
                                    <p:animScale>
                                      <p:cBhvr>
                                        <p:cTn id="62" dur="166" decel="50000">
                                          <p:stCondLst>
                                            <p:cond delay="676"/>
                                          </p:stCondLst>
                                        </p:cTn>
                                        <p:tgtEl>
                                          <p:spTgt spid="5"/>
                                        </p:tgtEl>
                                      </p:cBhvr>
                                      <p:to x="100000" y="100000"/>
                                    </p:animScale>
                                    <p:animScale>
                                      <p:cBhvr>
                                        <p:cTn id="63" dur="26">
                                          <p:stCondLst>
                                            <p:cond delay="1312"/>
                                          </p:stCondLst>
                                        </p:cTn>
                                        <p:tgtEl>
                                          <p:spTgt spid="5"/>
                                        </p:tgtEl>
                                      </p:cBhvr>
                                      <p:to x="100000" y="80000"/>
                                    </p:animScale>
                                    <p:animScale>
                                      <p:cBhvr>
                                        <p:cTn id="64" dur="166" decel="50000">
                                          <p:stCondLst>
                                            <p:cond delay="1338"/>
                                          </p:stCondLst>
                                        </p:cTn>
                                        <p:tgtEl>
                                          <p:spTgt spid="5"/>
                                        </p:tgtEl>
                                      </p:cBhvr>
                                      <p:to x="100000" y="100000"/>
                                    </p:animScale>
                                    <p:animScale>
                                      <p:cBhvr>
                                        <p:cTn id="65" dur="26">
                                          <p:stCondLst>
                                            <p:cond delay="1642"/>
                                          </p:stCondLst>
                                        </p:cTn>
                                        <p:tgtEl>
                                          <p:spTgt spid="5"/>
                                        </p:tgtEl>
                                      </p:cBhvr>
                                      <p:to x="100000" y="90000"/>
                                    </p:animScale>
                                    <p:animScale>
                                      <p:cBhvr>
                                        <p:cTn id="66" dur="166" decel="50000">
                                          <p:stCondLst>
                                            <p:cond delay="1668"/>
                                          </p:stCondLst>
                                        </p:cTn>
                                        <p:tgtEl>
                                          <p:spTgt spid="5"/>
                                        </p:tgtEl>
                                      </p:cBhvr>
                                      <p:to x="100000" y="100000"/>
                                    </p:animScale>
                                    <p:animScale>
                                      <p:cBhvr>
                                        <p:cTn id="67" dur="26">
                                          <p:stCondLst>
                                            <p:cond delay="1808"/>
                                          </p:stCondLst>
                                        </p:cTn>
                                        <p:tgtEl>
                                          <p:spTgt spid="5"/>
                                        </p:tgtEl>
                                      </p:cBhvr>
                                      <p:to x="100000" y="95000"/>
                                    </p:animScale>
                                    <p:animScale>
                                      <p:cBhvr>
                                        <p:cTn id="68" dur="166" decel="50000">
                                          <p:stCondLst>
                                            <p:cond delay="1834"/>
                                          </p:stCondLst>
                                        </p:cTn>
                                        <p:tgtEl>
                                          <p:spTgt spid="5"/>
                                        </p:tgtEl>
                                      </p:cBhvr>
                                      <p:to x="100000" y="100000"/>
                                    </p:animScale>
                                  </p:childTnLst>
                                </p:cTn>
                              </p:par>
                            </p:childTnLst>
                          </p:cTn>
                        </p:par>
                      </p:childTnLst>
                    </p:cTn>
                  </p:par>
                  <p:par>
                    <p:cTn id="69" fill="hold">
                      <p:stCondLst>
                        <p:cond delay="indefinite"/>
                      </p:stCondLst>
                      <p:childTnLst>
                        <p:par>
                          <p:cTn id="70" fill="hold">
                            <p:stCondLst>
                              <p:cond delay="0"/>
                            </p:stCondLst>
                            <p:childTnLst>
                              <p:par>
                                <p:cTn id="71" presetID="26" presetClass="entr" presetSubtype="0" fill="hold" nodeType="clickEffect">
                                  <p:stCondLst>
                                    <p:cond delay="0"/>
                                  </p:stCondLst>
                                  <p:childTnLst>
                                    <p:set>
                                      <p:cBhvr>
                                        <p:cTn id="72" dur="1" fill="hold">
                                          <p:stCondLst>
                                            <p:cond delay="0"/>
                                          </p:stCondLst>
                                        </p:cTn>
                                        <p:tgtEl>
                                          <p:spTgt spid="2050"/>
                                        </p:tgtEl>
                                        <p:attrNameLst>
                                          <p:attrName>style.visibility</p:attrName>
                                        </p:attrNameLst>
                                      </p:cBhvr>
                                      <p:to>
                                        <p:strVal val="visible"/>
                                      </p:to>
                                    </p:set>
                                    <p:animEffect transition="in" filter="wipe(down)">
                                      <p:cBhvr>
                                        <p:cTn id="73" dur="580">
                                          <p:stCondLst>
                                            <p:cond delay="0"/>
                                          </p:stCondLst>
                                        </p:cTn>
                                        <p:tgtEl>
                                          <p:spTgt spid="2050"/>
                                        </p:tgtEl>
                                      </p:cBhvr>
                                    </p:animEffect>
                                    <p:anim calcmode="lin" valueType="num">
                                      <p:cBhvr>
                                        <p:cTn id="74" dur="1822" tmFilter="0,0; 0.14,0.36; 0.43,0.73; 0.71,0.91; 1.0,1.0">
                                          <p:stCondLst>
                                            <p:cond delay="0"/>
                                          </p:stCondLst>
                                        </p:cTn>
                                        <p:tgtEl>
                                          <p:spTgt spid="2050"/>
                                        </p:tgtEl>
                                        <p:attrNameLst>
                                          <p:attrName>ppt_x</p:attrName>
                                        </p:attrNameLst>
                                      </p:cBhvr>
                                      <p:tavLst>
                                        <p:tav tm="0">
                                          <p:val>
                                            <p:strVal val="#ppt_x-0.25"/>
                                          </p:val>
                                        </p:tav>
                                        <p:tav tm="100000">
                                          <p:val>
                                            <p:strVal val="#ppt_x"/>
                                          </p:val>
                                        </p:tav>
                                      </p:tavLst>
                                    </p:anim>
                                    <p:anim calcmode="lin" valueType="num">
                                      <p:cBhvr>
                                        <p:cTn id="75" dur="664" tmFilter="0.0,0.0; 0.25,0.07; 0.50,0.2; 0.75,0.467; 1.0,1.0">
                                          <p:stCondLst>
                                            <p:cond delay="0"/>
                                          </p:stCondLst>
                                        </p:cTn>
                                        <p:tgtEl>
                                          <p:spTgt spid="2050"/>
                                        </p:tgtEl>
                                        <p:attrNameLst>
                                          <p:attrName>ppt_y</p:attrName>
                                        </p:attrNameLst>
                                      </p:cBhvr>
                                      <p:tavLst>
                                        <p:tav tm="0" fmla="#ppt_y-sin(pi*$)/3">
                                          <p:val>
                                            <p:fltVal val="0.5"/>
                                          </p:val>
                                        </p:tav>
                                        <p:tav tm="100000">
                                          <p:val>
                                            <p:fltVal val="1"/>
                                          </p:val>
                                        </p:tav>
                                      </p:tavLst>
                                    </p:anim>
                                    <p:anim calcmode="lin" valueType="num">
                                      <p:cBhvr>
                                        <p:cTn id="76" dur="664" tmFilter="0, 0; 0.125,0.2665; 0.25,0.4; 0.375,0.465; 0.5,0.5;  0.625,0.535; 0.75,0.6; 0.875,0.7335; 1,1">
                                          <p:stCondLst>
                                            <p:cond delay="664"/>
                                          </p:stCondLst>
                                        </p:cTn>
                                        <p:tgtEl>
                                          <p:spTgt spid="2050"/>
                                        </p:tgtEl>
                                        <p:attrNameLst>
                                          <p:attrName>ppt_y</p:attrName>
                                        </p:attrNameLst>
                                      </p:cBhvr>
                                      <p:tavLst>
                                        <p:tav tm="0" fmla="#ppt_y-sin(pi*$)/9">
                                          <p:val>
                                            <p:fltVal val="0"/>
                                          </p:val>
                                        </p:tav>
                                        <p:tav tm="100000">
                                          <p:val>
                                            <p:fltVal val="1"/>
                                          </p:val>
                                        </p:tav>
                                      </p:tavLst>
                                    </p:anim>
                                    <p:anim calcmode="lin" valueType="num">
                                      <p:cBhvr>
                                        <p:cTn id="77" dur="332" tmFilter="0, 0; 0.125,0.2665; 0.25,0.4; 0.375,0.465; 0.5,0.5;  0.625,0.535; 0.75,0.6; 0.875,0.7335; 1,1">
                                          <p:stCondLst>
                                            <p:cond delay="1324"/>
                                          </p:stCondLst>
                                        </p:cTn>
                                        <p:tgtEl>
                                          <p:spTgt spid="2050"/>
                                        </p:tgtEl>
                                        <p:attrNameLst>
                                          <p:attrName>ppt_y</p:attrName>
                                        </p:attrNameLst>
                                      </p:cBhvr>
                                      <p:tavLst>
                                        <p:tav tm="0" fmla="#ppt_y-sin(pi*$)/27">
                                          <p:val>
                                            <p:fltVal val="0"/>
                                          </p:val>
                                        </p:tav>
                                        <p:tav tm="100000">
                                          <p:val>
                                            <p:fltVal val="1"/>
                                          </p:val>
                                        </p:tav>
                                      </p:tavLst>
                                    </p:anim>
                                    <p:anim calcmode="lin" valueType="num">
                                      <p:cBhvr>
                                        <p:cTn id="78" dur="164" tmFilter="0, 0; 0.125,0.2665; 0.25,0.4; 0.375,0.465; 0.5,0.5;  0.625,0.535; 0.75,0.6; 0.875,0.7335; 1,1">
                                          <p:stCondLst>
                                            <p:cond delay="1656"/>
                                          </p:stCondLst>
                                        </p:cTn>
                                        <p:tgtEl>
                                          <p:spTgt spid="2050"/>
                                        </p:tgtEl>
                                        <p:attrNameLst>
                                          <p:attrName>ppt_y</p:attrName>
                                        </p:attrNameLst>
                                      </p:cBhvr>
                                      <p:tavLst>
                                        <p:tav tm="0" fmla="#ppt_y-sin(pi*$)/81">
                                          <p:val>
                                            <p:fltVal val="0"/>
                                          </p:val>
                                        </p:tav>
                                        <p:tav tm="100000">
                                          <p:val>
                                            <p:fltVal val="1"/>
                                          </p:val>
                                        </p:tav>
                                      </p:tavLst>
                                    </p:anim>
                                    <p:animScale>
                                      <p:cBhvr>
                                        <p:cTn id="79" dur="26">
                                          <p:stCondLst>
                                            <p:cond delay="650"/>
                                          </p:stCondLst>
                                        </p:cTn>
                                        <p:tgtEl>
                                          <p:spTgt spid="2050"/>
                                        </p:tgtEl>
                                      </p:cBhvr>
                                      <p:to x="100000" y="60000"/>
                                    </p:animScale>
                                    <p:animScale>
                                      <p:cBhvr>
                                        <p:cTn id="80" dur="166" decel="50000">
                                          <p:stCondLst>
                                            <p:cond delay="676"/>
                                          </p:stCondLst>
                                        </p:cTn>
                                        <p:tgtEl>
                                          <p:spTgt spid="2050"/>
                                        </p:tgtEl>
                                      </p:cBhvr>
                                      <p:to x="100000" y="100000"/>
                                    </p:animScale>
                                    <p:animScale>
                                      <p:cBhvr>
                                        <p:cTn id="81" dur="26">
                                          <p:stCondLst>
                                            <p:cond delay="1312"/>
                                          </p:stCondLst>
                                        </p:cTn>
                                        <p:tgtEl>
                                          <p:spTgt spid="2050"/>
                                        </p:tgtEl>
                                      </p:cBhvr>
                                      <p:to x="100000" y="80000"/>
                                    </p:animScale>
                                    <p:animScale>
                                      <p:cBhvr>
                                        <p:cTn id="82" dur="166" decel="50000">
                                          <p:stCondLst>
                                            <p:cond delay="1338"/>
                                          </p:stCondLst>
                                        </p:cTn>
                                        <p:tgtEl>
                                          <p:spTgt spid="2050"/>
                                        </p:tgtEl>
                                      </p:cBhvr>
                                      <p:to x="100000" y="100000"/>
                                    </p:animScale>
                                    <p:animScale>
                                      <p:cBhvr>
                                        <p:cTn id="83" dur="26">
                                          <p:stCondLst>
                                            <p:cond delay="1642"/>
                                          </p:stCondLst>
                                        </p:cTn>
                                        <p:tgtEl>
                                          <p:spTgt spid="2050"/>
                                        </p:tgtEl>
                                      </p:cBhvr>
                                      <p:to x="100000" y="90000"/>
                                    </p:animScale>
                                    <p:animScale>
                                      <p:cBhvr>
                                        <p:cTn id="84" dur="166" decel="50000">
                                          <p:stCondLst>
                                            <p:cond delay="1668"/>
                                          </p:stCondLst>
                                        </p:cTn>
                                        <p:tgtEl>
                                          <p:spTgt spid="2050"/>
                                        </p:tgtEl>
                                      </p:cBhvr>
                                      <p:to x="100000" y="100000"/>
                                    </p:animScale>
                                    <p:animScale>
                                      <p:cBhvr>
                                        <p:cTn id="85" dur="26">
                                          <p:stCondLst>
                                            <p:cond delay="1808"/>
                                          </p:stCondLst>
                                        </p:cTn>
                                        <p:tgtEl>
                                          <p:spTgt spid="2050"/>
                                        </p:tgtEl>
                                      </p:cBhvr>
                                      <p:to x="100000" y="95000"/>
                                    </p:animScale>
                                    <p:animScale>
                                      <p:cBhvr>
                                        <p:cTn id="86" dur="166" decel="50000">
                                          <p:stCondLst>
                                            <p:cond delay="1834"/>
                                          </p:stCondLst>
                                        </p:cTn>
                                        <p:tgtEl>
                                          <p:spTgt spid="2050"/>
                                        </p:tgtEl>
                                      </p:cBhvr>
                                      <p:to x="100000" y="100000"/>
                                    </p:animScale>
                                  </p:childTnLst>
                                </p:cTn>
                              </p:par>
                              <p:par>
                                <p:cTn id="87" presetID="26" presetClass="entr" presetSubtype="0" fill="hold" grpId="0" nodeType="withEffect">
                                  <p:stCondLst>
                                    <p:cond delay="0"/>
                                  </p:stCondLst>
                                  <p:childTnLst>
                                    <p:set>
                                      <p:cBhvr>
                                        <p:cTn id="88" dur="1" fill="hold">
                                          <p:stCondLst>
                                            <p:cond delay="0"/>
                                          </p:stCondLst>
                                        </p:cTn>
                                        <p:tgtEl>
                                          <p:spTgt spid="4"/>
                                        </p:tgtEl>
                                        <p:attrNameLst>
                                          <p:attrName>style.visibility</p:attrName>
                                        </p:attrNameLst>
                                      </p:cBhvr>
                                      <p:to>
                                        <p:strVal val="visible"/>
                                      </p:to>
                                    </p:set>
                                    <p:animEffect transition="in" filter="wipe(down)">
                                      <p:cBhvr>
                                        <p:cTn id="89" dur="580">
                                          <p:stCondLst>
                                            <p:cond delay="0"/>
                                          </p:stCondLst>
                                        </p:cTn>
                                        <p:tgtEl>
                                          <p:spTgt spid="4"/>
                                        </p:tgtEl>
                                      </p:cBhvr>
                                    </p:animEffect>
                                    <p:anim calcmode="lin" valueType="num">
                                      <p:cBhvr>
                                        <p:cTn id="90"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1"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92"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93"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94"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95" dur="26">
                                          <p:stCondLst>
                                            <p:cond delay="650"/>
                                          </p:stCondLst>
                                        </p:cTn>
                                        <p:tgtEl>
                                          <p:spTgt spid="4"/>
                                        </p:tgtEl>
                                      </p:cBhvr>
                                      <p:to x="100000" y="60000"/>
                                    </p:animScale>
                                    <p:animScale>
                                      <p:cBhvr>
                                        <p:cTn id="96" dur="166" decel="50000">
                                          <p:stCondLst>
                                            <p:cond delay="676"/>
                                          </p:stCondLst>
                                        </p:cTn>
                                        <p:tgtEl>
                                          <p:spTgt spid="4"/>
                                        </p:tgtEl>
                                      </p:cBhvr>
                                      <p:to x="100000" y="100000"/>
                                    </p:animScale>
                                    <p:animScale>
                                      <p:cBhvr>
                                        <p:cTn id="97" dur="26">
                                          <p:stCondLst>
                                            <p:cond delay="1312"/>
                                          </p:stCondLst>
                                        </p:cTn>
                                        <p:tgtEl>
                                          <p:spTgt spid="4"/>
                                        </p:tgtEl>
                                      </p:cBhvr>
                                      <p:to x="100000" y="80000"/>
                                    </p:animScale>
                                    <p:animScale>
                                      <p:cBhvr>
                                        <p:cTn id="98" dur="166" decel="50000">
                                          <p:stCondLst>
                                            <p:cond delay="1338"/>
                                          </p:stCondLst>
                                        </p:cTn>
                                        <p:tgtEl>
                                          <p:spTgt spid="4"/>
                                        </p:tgtEl>
                                      </p:cBhvr>
                                      <p:to x="100000" y="100000"/>
                                    </p:animScale>
                                    <p:animScale>
                                      <p:cBhvr>
                                        <p:cTn id="99" dur="26">
                                          <p:stCondLst>
                                            <p:cond delay="1642"/>
                                          </p:stCondLst>
                                        </p:cTn>
                                        <p:tgtEl>
                                          <p:spTgt spid="4"/>
                                        </p:tgtEl>
                                      </p:cBhvr>
                                      <p:to x="100000" y="90000"/>
                                    </p:animScale>
                                    <p:animScale>
                                      <p:cBhvr>
                                        <p:cTn id="100" dur="166" decel="50000">
                                          <p:stCondLst>
                                            <p:cond delay="1668"/>
                                          </p:stCondLst>
                                        </p:cTn>
                                        <p:tgtEl>
                                          <p:spTgt spid="4"/>
                                        </p:tgtEl>
                                      </p:cBhvr>
                                      <p:to x="100000" y="100000"/>
                                    </p:animScale>
                                    <p:animScale>
                                      <p:cBhvr>
                                        <p:cTn id="101" dur="26">
                                          <p:stCondLst>
                                            <p:cond delay="1808"/>
                                          </p:stCondLst>
                                        </p:cTn>
                                        <p:tgtEl>
                                          <p:spTgt spid="4"/>
                                        </p:tgtEl>
                                      </p:cBhvr>
                                      <p:to x="100000" y="95000"/>
                                    </p:animScale>
                                    <p:animScale>
                                      <p:cBhvr>
                                        <p:cTn id="102" dur="166" decel="50000">
                                          <p:stCondLst>
                                            <p:cond delay="1834"/>
                                          </p:stCondLst>
                                        </p:cTn>
                                        <p:tgtEl>
                                          <p:spTgt spid="4"/>
                                        </p:tgtEl>
                                      </p:cBhvr>
                                      <p:to x="100000" y="100000"/>
                                    </p:animScale>
                                  </p:childTnLst>
                                </p:cTn>
                              </p:par>
                              <p:par>
                                <p:cTn id="103" presetID="26" presetClass="entr" presetSubtype="0" fill="hold" nodeType="withEffect">
                                  <p:stCondLst>
                                    <p:cond delay="0"/>
                                  </p:stCondLst>
                                  <p:childTnLst>
                                    <p:set>
                                      <p:cBhvr>
                                        <p:cTn id="104" dur="1" fill="hold">
                                          <p:stCondLst>
                                            <p:cond delay="0"/>
                                          </p:stCondLst>
                                        </p:cTn>
                                        <p:tgtEl>
                                          <p:spTgt spid="1028"/>
                                        </p:tgtEl>
                                        <p:attrNameLst>
                                          <p:attrName>style.visibility</p:attrName>
                                        </p:attrNameLst>
                                      </p:cBhvr>
                                      <p:to>
                                        <p:strVal val="visible"/>
                                      </p:to>
                                    </p:set>
                                    <p:animEffect transition="in" filter="wipe(down)">
                                      <p:cBhvr>
                                        <p:cTn id="105" dur="580">
                                          <p:stCondLst>
                                            <p:cond delay="0"/>
                                          </p:stCondLst>
                                        </p:cTn>
                                        <p:tgtEl>
                                          <p:spTgt spid="1028"/>
                                        </p:tgtEl>
                                      </p:cBhvr>
                                    </p:animEffect>
                                    <p:anim calcmode="lin" valueType="num">
                                      <p:cBhvr>
                                        <p:cTn id="106" dur="1822" tmFilter="0,0; 0.14,0.36; 0.43,0.73; 0.71,0.91; 1.0,1.0">
                                          <p:stCondLst>
                                            <p:cond delay="0"/>
                                          </p:stCondLst>
                                        </p:cTn>
                                        <p:tgtEl>
                                          <p:spTgt spid="1028"/>
                                        </p:tgtEl>
                                        <p:attrNameLst>
                                          <p:attrName>ppt_x</p:attrName>
                                        </p:attrNameLst>
                                      </p:cBhvr>
                                      <p:tavLst>
                                        <p:tav tm="0">
                                          <p:val>
                                            <p:strVal val="#ppt_x-0.25"/>
                                          </p:val>
                                        </p:tav>
                                        <p:tav tm="100000">
                                          <p:val>
                                            <p:strVal val="#ppt_x"/>
                                          </p:val>
                                        </p:tav>
                                      </p:tavLst>
                                    </p:anim>
                                    <p:anim calcmode="lin" valueType="num">
                                      <p:cBhvr>
                                        <p:cTn id="107" dur="664" tmFilter="0.0,0.0; 0.25,0.07; 0.50,0.2; 0.75,0.467; 1.0,1.0">
                                          <p:stCondLst>
                                            <p:cond delay="0"/>
                                          </p:stCondLst>
                                        </p:cTn>
                                        <p:tgtEl>
                                          <p:spTgt spid="1028"/>
                                        </p:tgtEl>
                                        <p:attrNameLst>
                                          <p:attrName>ppt_y</p:attrName>
                                        </p:attrNameLst>
                                      </p:cBhvr>
                                      <p:tavLst>
                                        <p:tav tm="0" fmla="#ppt_y-sin(pi*$)/3">
                                          <p:val>
                                            <p:fltVal val="0.5"/>
                                          </p:val>
                                        </p:tav>
                                        <p:tav tm="100000">
                                          <p:val>
                                            <p:fltVal val="1"/>
                                          </p:val>
                                        </p:tav>
                                      </p:tavLst>
                                    </p:anim>
                                    <p:anim calcmode="lin" valueType="num">
                                      <p:cBhvr>
                                        <p:cTn id="108" dur="664" tmFilter="0, 0; 0.125,0.2665; 0.25,0.4; 0.375,0.465; 0.5,0.5;  0.625,0.535; 0.75,0.6; 0.875,0.7335; 1,1">
                                          <p:stCondLst>
                                            <p:cond delay="664"/>
                                          </p:stCondLst>
                                        </p:cTn>
                                        <p:tgtEl>
                                          <p:spTgt spid="1028"/>
                                        </p:tgtEl>
                                        <p:attrNameLst>
                                          <p:attrName>ppt_y</p:attrName>
                                        </p:attrNameLst>
                                      </p:cBhvr>
                                      <p:tavLst>
                                        <p:tav tm="0" fmla="#ppt_y-sin(pi*$)/9">
                                          <p:val>
                                            <p:fltVal val="0"/>
                                          </p:val>
                                        </p:tav>
                                        <p:tav tm="100000">
                                          <p:val>
                                            <p:fltVal val="1"/>
                                          </p:val>
                                        </p:tav>
                                      </p:tavLst>
                                    </p:anim>
                                    <p:anim calcmode="lin" valueType="num">
                                      <p:cBhvr>
                                        <p:cTn id="109" dur="332" tmFilter="0, 0; 0.125,0.2665; 0.25,0.4; 0.375,0.465; 0.5,0.5;  0.625,0.535; 0.75,0.6; 0.875,0.7335; 1,1">
                                          <p:stCondLst>
                                            <p:cond delay="1324"/>
                                          </p:stCondLst>
                                        </p:cTn>
                                        <p:tgtEl>
                                          <p:spTgt spid="1028"/>
                                        </p:tgtEl>
                                        <p:attrNameLst>
                                          <p:attrName>ppt_y</p:attrName>
                                        </p:attrNameLst>
                                      </p:cBhvr>
                                      <p:tavLst>
                                        <p:tav tm="0" fmla="#ppt_y-sin(pi*$)/27">
                                          <p:val>
                                            <p:fltVal val="0"/>
                                          </p:val>
                                        </p:tav>
                                        <p:tav tm="100000">
                                          <p:val>
                                            <p:fltVal val="1"/>
                                          </p:val>
                                        </p:tav>
                                      </p:tavLst>
                                    </p:anim>
                                    <p:anim calcmode="lin" valueType="num">
                                      <p:cBhvr>
                                        <p:cTn id="110" dur="164" tmFilter="0, 0; 0.125,0.2665; 0.25,0.4; 0.375,0.465; 0.5,0.5;  0.625,0.535; 0.75,0.6; 0.875,0.7335; 1,1">
                                          <p:stCondLst>
                                            <p:cond delay="1656"/>
                                          </p:stCondLst>
                                        </p:cTn>
                                        <p:tgtEl>
                                          <p:spTgt spid="1028"/>
                                        </p:tgtEl>
                                        <p:attrNameLst>
                                          <p:attrName>ppt_y</p:attrName>
                                        </p:attrNameLst>
                                      </p:cBhvr>
                                      <p:tavLst>
                                        <p:tav tm="0" fmla="#ppt_y-sin(pi*$)/81">
                                          <p:val>
                                            <p:fltVal val="0"/>
                                          </p:val>
                                        </p:tav>
                                        <p:tav tm="100000">
                                          <p:val>
                                            <p:fltVal val="1"/>
                                          </p:val>
                                        </p:tav>
                                      </p:tavLst>
                                    </p:anim>
                                    <p:animScale>
                                      <p:cBhvr>
                                        <p:cTn id="111" dur="26">
                                          <p:stCondLst>
                                            <p:cond delay="650"/>
                                          </p:stCondLst>
                                        </p:cTn>
                                        <p:tgtEl>
                                          <p:spTgt spid="1028"/>
                                        </p:tgtEl>
                                      </p:cBhvr>
                                      <p:to x="100000" y="60000"/>
                                    </p:animScale>
                                    <p:animScale>
                                      <p:cBhvr>
                                        <p:cTn id="112" dur="166" decel="50000">
                                          <p:stCondLst>
                                            <p:cond delay="676"/>
                                          </p:stCondLst>
                                        </p:cTn>
                                        <p:tgtEl>
                                          <p:spTgt spid="1028"/>
                                        </p:tgtEl>
                                      </p:cBhvr>
                                      <p:to x="100000" y="100000"/>
                                    </p:animScale>
                                    <p:animScale>
                                      <p:cBhvr>
                                        <p:cTn id="113" dur="26">
                                          <p:stCondLst>
                                            <p:cond delay="1312"/>
                                          </p:stCondLst>
                                        </p:cTn>
                                        <p:tgtEl>
                                          <p:spTgt spid="1028"/>
                                        </p:tgtEl>
                                      </p:cBhvr>
                                      <p:to x="100000" y="80000"/>
                                    </p:animScale>
                                    <p:animScale>
                                      <p:cBhvr>
                                        <p:cTn id="114" dur="166" decel="50000">
                                          <p:stCondLst>
                                            <p:cond delay="1338"/>
                                          </p:stCondLst>
                                        </p:cTn>
                                        <p:tgtEl>
                                          <p:spTgt spid="1028"/>
                                        </p:tgtEl>
                                      </p:cBhvr>
                                      <p:to x="100000" y="100000"/>
                                    </p:animScale>
                                    <p:animScale>
                                      <p:cBhvr>
                                        <p:cTn id="115" dur="26">
                                          <p:stCondLst>
                                            <p:cond delay="1642"/>
                                          </p:stCondLst>
                                        </p:cTn>
                                        <p:tgtEl>
                                          <p:spTgt spid="1028"/>
                                        </p:tgtEl>
                                      </p:cBhvr>
                                      <p:to x="100000" y="90000"/>
                                    </p:animScale>
                                    <p:animScale>
                                      <p:cBhvr>
                                        <p:cTn id="116" dur="166" decel="50000">
                                          <p:stCondLst>
                                            <p:cond delay="1668"/>
                                          </p:stCondLst>
                                        </p:cTn>
                                        <p:tgtEl>
                                          <p:spTgt spid="1028"/>
                                        </p:tgtEl>
                                      </p:cBhvr>
                                      <p:to x="100000" y="100000"/>
                                    </p:animScale>
                                    <p:animScale>
                                      <p:cBhvr>
                                        <p:cTn id="117" dur="26">
                                          <p:stCondLst>
                                            <p:cond delay="1808"/>
                                          </p:stCondLst>
                                        </p:cTn>
                                        <p:tgtEl>
                                          <p:spTgt spid="1028"/>
                                        </p:tgtEl>
                                      </p:cBhvr>
                                      <p:to x="100000" y="95000"/>
                                    </p:animScale>
                                    <p:animScale>
                                      <p:cBhvr>
                                        <p:cTn id="118" dur="166" decel="50000">
                                          <p:stCondLst>
                                            <p:cond delay="1834"/>
                                          </p:stCondLst>
                                        </p:cTn>
                                        <p:tgtEl>
                                          <p:spTgt spid="1028"/>
                                        </p:tgtEl>
                                      </p:cBhvr>
                                      <p:to x="100000" y="100000"/>
                                    </p:animScale>
                                  </p:childTnLst>
                                </p:cTn>
                              </p:par>
                              <p:par>
                                <p:cTn id="119" presetID="26" presetClass="entr" presetSubtype="0" fill="hold" grpId="0" nodeType="withEffect">
                                  <p:stCondLst>
                                    <p:cond delay="0"/>
                                  </p:stCondLst>
                                  <p:childTnLst>
                                    <p:set>
                                      <p:cBhvr>
                                        <p:cTn id="120" dur="1" fill="hold">
                                          <p:stCondLst>
                                            <p:cond delay="0"/>
                                          </p:stCondLst>
                                        </p:cTn>
                                        <p:tgtEl>
                                          <p:spTgt spid="6"/>
                                        </p:tgtEl>
                                        <p:attrNameLst>
                                          <p:attrName>style.visibility</p:attrName>
                                        </p:attrNameLst>
                                      </p:cBhvr>
                                      <p:to>
                                        <p:strVal val="visible"/>
                                      </p:to>
                                    </p:set>
                                    <p:animEffect transition="in" filter="wipe(down)">
                                      <p:cBhvr>
                                        <p:cTn id="121" dur="580">
                                          <p:stCondLst>
                                            <p:cond delay="0"/>
                                          </p:stCondLst>
                                        </p:cTn>
                                        <p:tgtEl>
                                          <p:spTgt spid="6"/>
                                        </p:tgtEl>
                                      </p:cBhvr>
                                    </p:animEffect>
                                    <p:anim calcmode="lin" valueType="num">
                                      <p:cBhvr>
                                        <p:cTn id="122"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123"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124"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125"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126"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127" dur="26">
                                          <p:stCondLst>
                                            <p:cond delay="650"/>
                                          </p:stCondLst>
                                        </p:cTn>
                                        <p:tgtEl>
                                          <p:spTgt spid="6"/>
                                        </p:tgtEl>
                                      </p:cBhvr>
                                      <p:to x="100000" y="60000"/>
                                    </p:animScale>
                                    <p:animScale>
                                      <p:cBhvr>
                                        <p:cTn id="128" dur="166" decel="50000">
                                          <p:stCondLst>
                                            <p:cond delay="676"/>
                                          </p:stCondLst>
                                        </p:cTn>
                                        <p:tgtEl>
                                          <p:spTgt spid="6"/>
                                        </p:tgtEl>
                                      </p:cBhvr>
                                      <p:to x="100000" y="100000"/>
                                    </p:animScale>
                                    <p:animScale>
                                      <p:cBhvr>
                                        <p:cTn id="129" dur="26">
                                          <p:stCondLst>
                                            <p:cond delay="1312"/>
                                          </p:stCondLst>
                                        </p:cTn>
                                        <p:tgtEl>
                                          <p:spTgt spid="6"/>
                                        </p:tgtEl>
                                      </p:cBhvr>
                                      <p:to x="100000" y="80000"/>
                                    </p:animScale>
                                    <p:animScale>
                                      <p:cBhvr>
                                        <p:cTn id="130" dur="166" decel="50000">
                                          <p:stCondLst>
                                            <p:cond delay="1338"/>
                                          </p:stCondLst>
                                        </p:cTn>
                                        <p:tgtEl>
                                          <p:spTgt spid="6"/>
                                        </p:tgtEl>
                                      </p:cBhvr>
                                      <p:to x="100000" y="100000"/>
                                    </p:animScale>
                                    <p:animScale>
                                      <p:cBhvr>
                                        <p:cTn id="131" dur="26">
                                          <p:stCondLst>
                                            <p:cond delay="1642"/>
                                          </p:stCondLst>
                                        </p:cTn>
                                        <p:tgtEl>
                                          <p:spTgt spid="6"/>
                                        </p:tgtEl>
                                      </p:cBhvr>
                                      <p:to x="100000" y="90000"/>
                                    </p:animScale>
                                    <p:animScale>
                                      <p:cBhvr>
                                        <p:cTn id="132" dur="166" decel="50000">
                                          <p:stCondLst>
                                            <p:cond delay="1668"/>
                                          </p:stCondLst>
                                        </p:cTn>
                                        <p:tgtEl>
                                          <p:spTgt spid="6"/>
                                        </p:tgtEl>
                                      </p:cBhvr>
                                      <p:to x="100000" y="100000"/>
                                    </p:animScale>
                                    <p:animScale>
                                      <p:cBhvr>
                                        <p:cTn id="133" dur="26">
                                          <p:stCondLst>
                                            <p:cond delay="1808"/>
                                          </p:stCondLst>
                                        </p:cTn>
                                        <p:tgtEl>
                                          <p:spTgt spid="6"/>
                                        </p:tgtEl>
                                      </p:cBhvr>
                                      <p:to x="100000" y="95000"/>
                                    </p:animScale>
                                    <p:animScale>
                                      <p:cBhvr>
                                        <p:cTn id="134" dur="166" decel="50000">
                                          <p:stCondLst>
                                            <p:cond delay="1834"/>
                                          </p:stCondLst>
                                        </p:cTn>
                                        <p:tgtEl>
                                          <p:spTgt spid="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P spid="5" grpId="0"/>
      <p:bldP spid="6"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0"/>
            <a:ext cx="8784976" cy="6858000"/>
          </a:xfrm>
        </p:spPr>
        <p:txBody>
          <a:bodyPr>
            <a:normAutofit fontScale="77500" lnSpcReduction="20000"/>
          </a:bodyPr>
          <a:lstStyle/>
          <a:p>
            <a:pPr marL="0" indent="0" algn="ctr">
              <a:buNone/>
            </a:pPr>
            <a:r>
              <a:rPr lang="es-CO" dirty="0" smtClean="0"/>
              <a:t>Ya descubrimos a través de la Biblia que para ser salvos de nuestros pecados, o sea, para acudir a Cristo por primer ves, Dios no nos </a:t>
            </a:r>
            <a:r>
              <a:rPr lang="es-CO" dirty="0"/>
              <a:t>exige </a:t>
            </a:r>
            <a:r>
              <a:rPr lang="es-CO" dirty="0" smtClean="0"/>
              <a:t>haber hecho «</a:t>
            </a:r>
            <a:r>
              <a:rPr lang="es-CO" dirty="0" smtClean="0">
                <a:latin typeface="Agency FB" pitchFamily="34" charset="0"/>
              </a:rPr>
              <a:t>buenas </a:t>
            </a:r>
            <a:r>
              <a:rPr lang="es-CO" dirty="0">
                <a:latin typeface="Agency FB" pitchFamily="34" charset="0"/>
              </a:rPr>
              <a:t>oras, no hacerle mal a nadie y guardando los </a:t>
            </a:r>
            <a:r>
              <a:rPr lang="es-CO" dirty="0" smtClean="0">
                <a:latin typeface="Agency FB" pitchFamily="34" charset="0"/>
              </a:rPr>
              <a:t>Mandamientos</a:t>
            </a:r>
            <a:r>
              <a:rPr lang="es-CO" dirty="0" smtClean="0"/>
              <a:t>». </a:t>
            </a:r>
          </a:p>
          <a:p>
            <a:pPr marL="0" indent="0" algn="ctr">
              <a:buNone/>
            </a:pPr>
            <a:endParaRPr lang="es-CO" dirty="0" smtClean="0"/>
          </a:p>
          <a:p>
            <a:pPr marL="0" indent="0" algn="ctr">
              <a:buNone/>
            </a:pPr>
            <a:r>
              <a:rPr lang="es-CO" dirty="0" smtClean="0"/>
              <a:t>La pregunta es: ¿Cuándo es que tiene valides hacer estas cosas?</a:t>
            </a:r>
          </a:p>
          <a:p>
            <a:pPr marL="0" indent="0" algn="ctr">
              <a:buNone/>
            </a:pPr>
            <a:r>
              <a:rPr lang="es-CO" dirty="0" smtClean="0"/>
              <a:t>Leamos </a:t>
            </a:r>
            <a:r>
              <a:rPr lang="es-CO" dirty="0" smtClean="0">
                <a:solidFill>
                  <a:srgbClr val="FF0000"/>
                </a:solidFill>
              </a:rPr>
              <a:t>(Juan 14:15).</a:t>
            </a:r>
          </a:p>
          <a:p>
            <a:pPr marL="0" indent="0" algn="ctr">
              <a:buNone/>
            </a:pPr>
            <a:r>
              <a:rPr lang="es-CO" dirty="0" smtClean="0"/>
              <a:t>«</a:t>
            </a:r>
            <a:r>
              <a:rPr lang="es-CO" dirty="0" smtClean="0">
                <a:latin typeface="Agency FB" pitchFamily="34" charset="0"/>
              </a:rPr>
              <a:t>Si </a:t>
            </a:r>
            <a:r>
              <a:rPr lang="es-CO" dirty="0">
                <a:latin typeface="Agency FB" pitchFamily="34" charset="0"/>
              </a:rPr>
              <a:t>me amáis, guardad mis </a:t>
            </a:r>
            <a:r>
              <a:rPr lang="es-CO" dirty="0" smtClean="0">
                <a:latin typeface="Agency FB" pitchFamily="34" charset="0"/>
              </a:rPr>
              <a:t>mandamientos</a:t>
            </a:r>
            <a:r>
              <a:rPr lang="es-CO" dirty="0" smtClean="0"/>
              <a:t>».</a:t>
            </a:r>
          </a:p>
          <a:p>
            <a:pPr marL="0" indent="0" algn="ctr">
              <a:buNone/>
            </a:pPr>
            <a:r>
              <a:rPr lang="es-CO" dirty="0" smtClean="0"/>
              <a:t>Y </a:t>
            </a:r>
            <a:r>
              <a:rPr lang="es-CO" dirty="0" smtClean="0">
                <a:solidFill>
                  <a:srgbClr val="FF0000"/>
                </a:solidFill>
              </a:rPr>
              <a:t>(1Juan 2:3,4).</a:t>
            </a:r>
          </a:p>
          <a:p>
            <a:pPr marL="0" indent="0" algn="ctr">
              <a:buNone/>
            </a:pPr>
            <a:r>
              <a:rPr lang="es-CO" dirty="0" smtClean="0"/>
              <a:t>«</a:t>
            </a:r>
            <a:r>
              <a:rPr lang="es-CO" dirty="0" smtClean="0">
                <a:latin typeface="Agency FB" pitchFamily="34" charset="0"/>
              </a:rPr>
              <a:t>Y </a:t>
            </a:r>
            <a:r>
              <a:rPr lang="es-CO" dirty="0">
                <a:latin typeface="Agency FB" pitchFamily="34" charset="0"/>
              </a:rPr>
              <a:t>en esto sabemos que nosotros le conocemos, si guardamos sus mandamientos. </a:t>
            </a:r>
            <a:r>
              <a:rPr lang="es-CO" dirty="0" smtClean="0">
                <a:latin typeface="Agency FB" pitchFamily="34" charset="0"/>
              </a:rPr>
              <a:t>4 </a:t>
            </a:r>
            <a:r>
              <a:rPr lang="es-CO" dirty="0">
                <a:latin typeface="Agency FB" pitchFamily="34" charset="0"/>
              </a:rPr>
              <a:t>El que dice: Yo le conozco, y no guarda sus mandamientos, el tal es </a:t>
            </a:r>
            <a:r>
              <a:rPr lang="es-CO" dirty="0" smtClean="0">
                <a:latin typeface="Agency FB" pitchFamily="34" charset="0"/>
              </a:rPr>
              <a:t>MENTIROSO, </a:t>
            </a:r>
            <a:r>
              <a:rPr lang="es-CO" dirty="0">
                <a:latin typeface="Agency FB" pitchFamily="34" charset="0"/>
              </a:rPr>
              <a:t>y la verdad no está en </a:t>
            </a:r>
            <a:r>
              <a:rPr lang="es-CO" dirty="0" smtClean="0">
                <a:latin typeface="Agency FB" pitchFamily="34" charset="0"/>
              </a:rPr>
              <a:t>él</a:t>
            </a:r>
            <a:r>
              <a:rPr lang="es-CO" dirty="0" smtClean="0"/>
              <a:t>» </a:t>
            </a:r>
          </a:p>
          <a:p>
            <a:pPr marL="0" indent="0" algn="ctr">
              <a:buNone/>
            </a:pPr>
            <a:endParaRPr lang="es-CO" dirty="0"/>
          </a:p>
          <a:p>
            <a:pPr marL="0" indent="0" algn="ctr">
              <a:buNone/>
            </a:pPr>
            <a:r>
              <a:rPr lang="es-CO" dirty="0" smtClean="0"/>
              <a:t>Aquí la Biblia dice que si hemos recibido a Cristo por la fe</a:t>
            </a:r>
            <a:r>
              <a:rPr lang="es-CO" dirty="0"/>
              <a:t>, Ahora si, </a:t>
            </a:r>
            <a:r>
              <a:rPr lang="es-CO" u="sng" dirty="0" smtClean="0"/>
              <a:t>A LA FE DEBO AGREGARLE BUENAS OBRAS.</a:t>
            </a:r>
          </a:p>
          <a:p>
            <a:pPr marL="0" indent="0" algn="ctr">
              <a:buNone/>
            </a:pPr>
            <a:r>
              <a:rPr lang="es-CO" dirty="0" smtClean="0"/>
              <a:t>Guardar </a:t>
            </a:r>
            <a:r>
              <a:rPr lang="es-CO" dirty="0" smtClean="0"/>
              <a:t>sus Mandamientos, donde se nos enseña a colocar a Dios en primer lugar en nuestra vida, y amar al prójimo, esto nos conduce a asistir a la iglesia para ser bautizados, hacer buenas obras y no hacerle mal a nadie. </a:t>
            </a:r>
            <a:endParaRPr lang="es-CO" dirty="0"/>
          </a:p>
        </p:txBody>
      </p:sp>
    </p:spTree>
    <p:extLst>
      <p:ext uri="{BB962C8B-B14F-4D97-AF65-F5344CB8AC3E}">
        <p14:creationId xmlns:p14="http://schemas.microsoft.com/office/powerpoint/2010/main" val="944777750"/>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randombar(horizontal)">
                                      <p:cBhvr>
                                        <p:cTn id="7" dur="500"/>
                                        <p:tgtEl>
                                          <p:spTgt spid="3">
                                            <p:txEl>
                                              <p:pRg st="2" end="2"/>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randombar(horizontal)">
                                      <p:cBhvr>
                                        <p:cTn id="10" dur="500"/>
                                        <p:tgtEl>
                                          <p:spTgt spid="3">
                                            <p:txEl>
                                              <p:pRg st="3" end="3"/>
                                            </p:txEl>
                                          </p:spTgt>
                                        </p:tgtEl>
                                      </p:cBhvr>
                                    </p:animEffect>
                                  </p:childTnLst>
                                </p:cTn>
                              </p:par>
                              <p:par>
                                <p:cTn id="11" presetID="14" presetClass="entr" presetSubtype="1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Effect transition="in" filter="randombar(horizontal)">
                                      <p:cBhvr>
                                        <p:cTn id="13" dur="500"/>
                                        <p:tgtEl>
                                          <p:spTgt spid="3">
                                            <p:txEl>
                                              <p:pRg st="4" end="4"/>
                                            </p:txEl>
                                          </p:spTgt>
                                        </p:tgtEl>
                                      </p:cBhvr>
                                    </p:animEffect>
                                  </p:childTnLst>
                                </p:cTn>
                              </p:par>
                              <p:par>
                                <p:cTn id="14" presetID="14" presetClass="entr" presetSubtype="10" fill="hold" nodeType="withEffect">
                                  <p:stCondLst>
                                    <p:cond delay="0"/>
                                  </p:stCondLst>
                                  <p:childTnLst>
                                    <p:set>
                                      <p:cBhvr>
                                        <p:cTn id="15" dur="1" fill="hold">
                                          <p:stCondLst>
                                            <p:cond delay="0"/>
                                          </p:stCondLst>
                                        </p:cTn>
                                        <p:tgtEl>
                                          <p:spTgt spid="3">
                                            <p:txEl>
                                              <p:pRg st="5" end="5"/>
                                            </p:txEl>
                                          </p:spTgt>
                                        </p:tgtEl>
                                        <p:attrNameLst>
                                          <p:attrName>style.visibility</p:attrName>
                                        </p:attrNameLst>
                                      </p:cBhvr>
                                      <p:to>
                                        <p:strVal val="visible"/>
                                      </p:to>
                                    </p:set>
                                    <p:animEffect transition="in" filter="randombar(horizontal)">
                                      <p:cBhvr>
                                        <p:cTn id="16" dur="500"/>
                                        <p:tgtEl>
                                          <p:spTgt spid="3">
                                            <p:txEl>
                                              <p:pRg st="5" end="5"/>
                                            </p:txEl>
                                          </p:spTgt>
                                        </p:tgtEl>
                                      </p:cBhvr>
                                    </p:animEffect>
                                  </p:childTnLst>
                                </p:cTn>
                              </p:par>
                              <p:par>
                                <p:cTn id="17" presetID="14" presetClass="entr" presetSubtype="10" fill="hold"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animEffect transition="in" filter="randombar(horizontal)">
                                      <p:cBhvr>
                                        <p:cTn id="19" dur="500"/>
                                        <p:tgtEl>
                                          <p:spTgt spid="3">
                                            <p:txEl>
                                              <p:pRg st="6" end="6"/>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4" presetClass="entr" presetSubtype="10" fill="hold" nodeType="clickEffect">
                                  <p:stCondLst>
                                    <p:cond delay="0"/>
                                  </p:stCondLst>
                                  <p:childTnLst>
                                    <p:set>
                                      <p:cBhvr>
                                        <p:cTn id="23" dur="1" fill="hold">
                                          <p:stCondLst>
                                            <p:cond delay="0"/>
                                          </p:stCondLst>
                                        </p:cTn>
                                        <p:tgtEl>
                                          <p:spTgt spid="3">
                                            <p:txEl>
                                              <p:pRg st="8" end="8"/>
                                            </p:txEl>
                                          </p:spTgt>
                                        </p:tgtEl>
                                        <p:attrNameLst>
                                          <p:attrName>style.visibility</p:attrName>
                                        </p:attrNameLst>
                                      </p:cBhvr>
                                      <p:to>
                                        <p:strVal val="visible"/>
                                      </p:to>
                                    </p:set>
                                    <p:animEffect transition="in" filter="randombar(horizontal)">
                                      <p:cBhvr>
                                        <p:cTn id="24" dur="500"/>
                                        <p:tgtEl>
                                          <p:spTgt spid="3">
                                            <p:txEl>
                                              <p:pRg st="8" end="8"/>
                                            </p:txEl>
                                          </p:spTgt>
                                        </p:tgtEl>
                                      </p:cBhvr>
                                    </p:animEffect>
                                  </p:childTnLst>
                                </p:cTn>
                              </p:par>
                              <p:par>
                                <p:cTn id="25" presetID="14" presetClass="entr" presetSubtype="10" fill="hold" nodeType="withEffect">
                                  <p:stCondLst>
                                    <p:cond delay="0"/>
                                  </p:stCondLst>
                                  <p:childTnLst>
                                    <p:set>
                                      <p:cBhvr>
                                        <p:cTn id="26" dur="1" fill="hold">
                                          <p:stCondLst>
                                            <p:cond delay="0"/>
                                          </p:stCondLst>
                                        </p:cTn>
                                        <p:tgtEl>
                                          <p:spTgt spid="3">
                                            <p:txEl>
                                              <p:pRg st="9" end="9"/>
                                            </p:txEl>
                                          </p:spTgt>
                                        </p:tgtEl>
                                        <p:attrNameLst>
                                          <p:attrName>style.visibility</p:attrName>
                                        </p:attrNameLst>
                                      </p:cBhvr>
                                      <p:to>
                                        <p:strVal val="visible"/>
                                      </p:to>
                                    </p:set>
                                    <p:animEffect transition="in" filter="randombar(horizontal)">
                                      <p:cBhvr>
                                        <p:cTn id="27"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915817" y="404664"/>
            <a:ext cx="3456384" cy="3384375"/>
          </a:xfrm>
          <a:solidFill>
            <a:schemeClr val="accent1">
              <a:lumMod val="20000"/>
              <a:lumOff val="80000"/>
            </a:schemeClr>
          </a:solidFill>
        </p:spPr>
        <p:txBody>
          <a:bodyPr>
            <a:noAutofit/>
          </a:bodyPr>
          <a:lstStyle/>
          <a:p>
            <a:pPr marL="0" indent="0" algn="ctr">
              <a:buNone/>
            </a:pPr>
            <a:r>
              <a:rPr lang="es-CO" sz="2400" dirty="0" smtClean="0"/>
              <a:t>Gracias a Dios que su Palabra ha dejado registrado el papel que desempeña en nuestra vida el hacer ciertas cosas, como un indicio de que </a:t>
            </a:r>
            <a:r>
              <a:rPr lang="es-CO" sz="2400" dirty="0" smtClean="0"/>
              <a:t>hemos sido salvos, es decir, que ahora Él </a:t>
            </a:r>
            <a:r>
              <a:rPr lang="es-CO" sz="2400" dirty="0" smtClean="0"/>
              <a:t>mora en nosotros.</a:t>
            </a:r>
          </a:p>
        </p:txBody>
      </p:sp>
      <p:pic>
        <p:nvPicPr>
          <p:cNvPr id="205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04664"/>
            <a:ext cx="2915816" cy="33843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4"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72201" y="404664"/>
            <a:ext cx="2771800" cy="33843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1763688" y="4029909"/>
            <a:ext cx="5634372" cy="2677656"/>
          </a:xfrm>
          <a:prstGeom prst="rect">
            <a:avLst/>
          </a:prstGeom>
          <a:solidFill>
            <a:srgbClr val="FFC000"/>
          </a:solidFill>
        </p:spPr>
        <p:txBody>
          <a:bodyPr wrap="square">
            <a:spAutoFit/>
          </a:bodyPr>
          <a:lstStyle/>
          <a:p>
            <a:pPr algn="ctr"/>
            <a:r>
              <a:rPr lang="es-CO" dirty="0"/>
              <a:t> </a:t>
            </a:r>
            <a:r>
              <a:rPr lang="es-CO" sz="2800" dirty="0" smtClean="0"/>
              <a:t>Es decir, </a:t>
            </a:r>
            <a:r>
              <a:rPr lang="es-CO" sz="2800" dirty="0"/>
              <a:t>que primero se debe aceptar a Cristo como Salvador, y </a:t>
            </a:r>
            <a:r>
              <a:rPr lang="es-CO" sz="2800" dirty="0" smtClean="0"/>
              <a:t>después, </a:t>
            </a:r>
            <a:r>
              <a:rPr lang="es-CO" sz="2800" dirty="0"/>
              <a:t>como fruto de ello </a:t>
            </a:r>
            <a:r>
              <a:rPr lang="es-CO" sz="2800" dirty="0" smtClean="0"/>
              <a:t>van las </a:t>
            </a:r>
            <a:r>
              <a:rPr lang="es-CO" sz="2800" dirty="0"/>
              <a:t>obras, he ir </a:t>
            </a:r>
            <a:r>
              <a:rPr lang="es-CO" sz="2800" dirty="0" smtClean="0"/>
              <a:t>avanzado </a:t>
            </a:r>
            <a:r>
              <a:rPr lang="es-CO" sz="2800" dirty="0"/>
              <a:t>hacia la </a:t>
            </a:r>
            <a:r>
              <a:rPr lang="es-CO" sz="2800" dirty="0" smtClean="0"/>
              <a:t>«perfección </a:t>
            </a:r>
            <a:r>
              <a:rPr lang="es-CO" sz="2800" dirty="0"/>
              <a:t>en Cristo </a:t>
            </a:r>
            <a:r>
              <a:rPr lang="es-CO" sz="2800" dirty="0" smtClean="0"/>
              <a:t>Jesús </a:t>
            </a:r>
            <a:r>
              <a:rPr lang="es-CO" sz="2800" dirty="0"/>
              <a:t>Señor </a:t>
            </a:r>
            <a:r>
              <a:rPr lang="es-CO" sz="2800" dirty="0" smtClean="0"/>
              <a:t>nuestro». </a:t>
            </a:r>
            <a:r>
              <a:rPr lang="es-CO" sz="2800" dirty="0"/>
              <a:t>(Efe.4:13).</a:t>
            </a:r>
          </a:p>
        </p:txBody>
      </p:sp>
    </p:spTree>
    <p:extLst>
      <p:ext uri="{BB962C8B-B14F-4D97-AF65-F5344CB8AC3E}">
        <p14:creationId xmlns:p14="http://schemas.microsoft.com/office/powerpoint/2010/main" val="1604004213"/>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2">
              <a:lumMod val="40000"/>
              <a:lumOff val="60000"/>
            </a:schemeClr>
          </a:solidFill>
        </p:spPr>
        <p:txBody>
          <a:bodyPr>
            <a:noAutofit/>
          </a:bodyPr>
          <a:lstStyle/>
          <a:p>
            <a:r>
              <a:rPr lang="es-CO" sz="2800" dirty="0" smtClean="0">
                <a:latin typeface="Agency FB" pitchFamily="34" charset="0"/>
              </a:rPr>
              <a:t>Ahora entendemos </a:t>
            </a:r>
            <a:r>
              <a:rPr lang="es-CO" sz="2800" dirty="0" smtClean="0">
                <a:latin typeface="Agency FB" pitchFamily="34" charset="0"/>
              </a:rPr>
              <a:t>Apoc.22:14, que </a:t>
            </a:r>
            <a:r>
              <a:rPr lang="es-CO" sz="2800" smtClean="0">
                <a:latin typeface="Agency FB" pitchFamily="34" charset="0"/>
              </a:rPr>
              <a:t>dice: Bienaventurados </a:t>
            </a:r>
            <a:r>
              <a:rPr lang="es-CO" sz="2800" dirty="0">
                <a:latin typeface="Agency FB" pitchFamily="34" charset="0"/>
              </a:rPr>
              <a:t>los que guardan sus mandamientos, para que tengan derecho al árbol de la vida, y que entren por las puertas en la ciudad</a:t>
            </a:r>
            <a:r>
              <a:rPr lang="es-CO" sz="2800" dirty="0" smtClean="0">
                <a:latin typeface="Agency FB" pitchFamily="34" charset="0"/>
              </a:rPr>
              <a:t>.</a:t>
            </a:r>
            <a:endParaRPr lang="es-CO" sz="2800" dirty="0">
              <a:latin typeface="Agency FB" pitchFamily="34" charset="0"/>
            </a:endParaRP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3" y="1671751"/>
            <a:ext cx="4464495" cy="45734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88024" y="1671751"/>
            <a:ext cx="4104456" cy="45734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56388712"/>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098"/>
                                        </p:tgtEl>
                                        <p:attrNameLst>
                                          <p:attrName>style.visibility</p:attrName>
                                        </p:attrNameLst>
                                      </p:cBhvr>
                                      <p:to>
                                        <p:strVal val="visible"/>
                                      </p:to>
                                    </p:set>
                                    <p:animEffect transition="in" filter="fade">
                                      <p:cBhvr>
                                        <p:cTn id="7" dur="1000"/>
                                        <p:tgtEl>
                                          <p:spTgt spid="4098"/>
                                        </p:tgtEl>
                                      </p:cBhvr>
                                    </p:animEffect>
                                    <p:anim calcmode="lin" valueType="num">
                                      <p:cBhvr>
                                        <p:cTn id="8" dur="1000" fill="hold"/>
                                        <p:tgtEl>
                                          <p:spTgt spid="4098"/>
                                        </p:tgtEl>
                                        <p:attrNameLst>
                                          <p:attrName>ppt_x</p:attrName>
                                        </p:attrNameLst>
                                      </p:cBhvr>
                                      <p:tavLst>
                                        <p:tav tm="0">
                                          <p:val>
                                            <p:strVal val="#ppt_x"/>
                                          </p:val>
                                        </p:tav>
                                        <p:tav tm="100000">
                                          <p:val>
                                            <p:strVal val="#ppt_x"/>
                                          </p:val>
                                        </p:tav>
                                      </p:tavLst>
                                    </p:anim>
                                    <p:anim calcmode="lin" valueType="num">
                                      <p:cBhvr>
                                        <p:cTn id="9" dur="1000" fill="hold"/>
                                        <p:tgtEl>
                                          <p:spTgt spid="4098"/>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1026"/>
                                        </p:tgtEl>
                                        <p:attrNameLst>
                                          <p:attrName>style.visibility</p:attrName>
                                        </p:attrNameLst>
                                      </p:cBhvr>
                                      <p:to>
                                        <p:strVal val="visible"/>
                                      </p:to>
                                    </p:set>
                                    <p:animEffect transition="in" filter="fade">
                                      <p:cBhvr>
                                        <p:cTn id="12" dur="1000"/>
                                        <p:tgtEl>
                                          <p:spTgt spid="1026"/>
                                        </p:tgtEl>
                                      </p:cBhvr>
                                    </p:animEffect>
                                    <p:anim calcmode="lin" valueType="num">
                                      <p:cBhvr>
                                        <p:cTn id="13" dur="1000" fill="hold"/>
                                        <p:tgtEl>
                                          <p:spTgt spid="1026"/>
                                        </p:tgtEl>
                                        <p:attrNameLst>
                                          <p:attrName>ppt_x</p:attrName>
                                        </p:attrNameLst>
                                      </p:cBhvr>
                                      <p:tavLst>
                                        <p:tav tm="0">
                                          <p:val>
                                            <p:strVal val="#ppt_x"/>
                                          </p:val>
                                        </p:tav>
                                        <p:tav tm="100000">
                                          <p:val>
                                            <p:strVal val="#ppt_x"/>
                                          </p:val>
                                        </p:tav>
                                      </p:tavLst>
                                    </p:anim>
                                    <p:anim calcmode="lin" valueType="num">
                                      <p:cBhvr>
                                        <p:cTn id="14" dur="1000" fill="hold"/>
                                        <p:tgtEl>
                                          <p:spTgt spid="10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p:bgPr>
    </p:bg>
    <p:spTree>
      <p:nvGrpSpPr>
        <p:cNvPr id="1" name=""/>
        <p:cNvGrpSpPr/>
        <p:nvPr/>
      </p:nvGrpSpPr>
      <p:grpSpPr>
        <a:xfrm>
          <a:off x="0" y="0"/>
          <a:ext cx="0" cy="0"/>
          <a:chOff x="0" y="0"/>
          <a:chExt cx="0" cy="0"/>
        </a:xfrm>
      </p:grpSpPr>
      <p:sp>
        <p:nvSpPr>
          <p:cNvPr id="4" name="3 Título"/>
          <p:cNvSpPr>
            <a:spLocks noGrp="1"/>
          </p:cNvSpPr>
          <p:nvPr>
            <p:ph type="title"/>
          </p:nvPr>
        </p:nvSpPr>
        <p:spPr>
          <a:xfrm>
            <a:off x="0" y="274638"/>
            <a:ext cx="9144000" cy="1143000"/>
          </a:xfrm>
          <a:solidFill>
            <a:schemeClr val="accent1">
              <a:lumMod val="20000"/>
              <a:lumOff val="80000"/>
            </a:schemeClr>
          </a:solidFill>
        </p:spPr>
        <p:txBody>
          <a:bodyPr>
            <a:noAutofit/>
          </a:bodyPr>
          <a:lstStyle/>
          <a:p>
            <a:r>
              <a:rPr lang="es-CO" sz="3200" dirty="0">
                <a:latin typeface="Agency FB" pitchFamily="34" charset="0"/>
              </a:rPr>
              <a:t>Yo soy EL camino, y la verdad, y la vida: nadie viene al Padre, sino por </a:t>
            </a:r>
            <a:r>
              <a:rPr lang="es-CO" sz="3200" dirty="0" smtClean="0">
                <a:latin typeface="Agency FB" pitchFamily="34" charset="0"/>
              </a:rPr>
              <a:t>mi. </a:t>
            </a:r>
            <a:r>
              <a:rPr lang="es-CO" sz="3200" dirty="0" smtClean="0">
                <a:solidFill>
                  <a:srgbClr val="FF0000"/>
                </a:solidFill>
                <a:latin typeface="Agency FB" pitchFamily="34" charset="0"/>
              </a:rPr>
              <a:t>Juan </a:t>
            </a:r>
            <a:r>
              <a:rPr lang="es-CO" sz="3200" dirty="0">
                <a:solidFill>
                  <a:srgbClr val="FF0000"/>
                </a:solidFill>
                <a:latin typeface="Agency FB" pitchFamily="34" charset="0"/>
              </a:rPr>
              <a:t>14:6</a:t>
            </a:r>
          </a:p>
        </p:txBody>
      </p:sp>
      <p:sp>
        <p:nvSpPr>
          <p:cNvPr id="3" name="2 Marcador de contenido"/>
          <p:cNvSpPr>
            <a:spLocks noGrp="1"/>
          </p:cNvSpPr>
          <p:nvPr>
            <p:ph idx="1"/>
          </p:nvPr>
        </p:nvSpPr>
        <p:spPr>
          <a:xfrm>
            <a:off x="457200" y="1600200"/>
            <a:ext cx="5410944" cy="4925144"/>
          </a:xfrm>
        </p:spPr>
        <p:txBody>
          <a:bodyPr>
            <a:normAutofit/>
          </a:bodyPr>
          <a:lstStyle/>
          <a:p>
            <a:pPr marL="0" indent="0" algn="ctr">
              <a:buNone/>
            </a:pPr>
            <a:r>
              <a:rPr lang="es-CO" dirty="0" smtClean="0"/>
              <a:t>Conforme lo dice el texto, Cristo </a:t>
            </a:r>
            <a:r>
              <a:rPr lang="es-CO" dirty="0"/>
              <a:t>es el eslabón de unión entre Dios y el hombre.  Ha prometido su intercesión personal empleando su nombre.  Coloca toda la virtud de su justicia al lado del suplicante.  </a:t>
            </a:r>
            <a:endParaRPr lang="es-CO" dirty="0" smtClean="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84168" y="1733560"/>
            <a:ext cx="2533650" cy="36724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29219150"/>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par>
                                <p:cTn id="8" presetID="21" presetClass="entr" presetSubtype="1" fill="hold" nodeType="withEffect">
                                  <p:stCondLst>
                                    <p:cond delay="0"/>
                                  </p:stCondLst>
                                  <p:childTnLst>
                                    <p:set>
                                      <p:cBhvr>
                                        <p:cTn id="9" dur="1" fill="hold">
                                          <p:stCondLst>
                                            <p:cond delay="0"/>
                                          </p:stCondLst>
                                        </p:cTn>
                                        <p:tgtEl>
                                          <p:spTgt spid="1026"/>
                                        </p:tgtEl>
                                        <p:attrNameLst>
                                          <p:attrName>style.visibility</p:attrName>
                                        </p:attrNameLst>
                                      </p:cBhvr>
                                      <p:to>
                                        <p:strVal val="visible"/>
                                      </p:to>
                                    </p:set>
                                    <p:animEffect transition="in" filter="wheel(1)">
                                      <p:cBhvr>
                                        <p:cTn id="10" dur="2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843808" y="404664"/>
            <a:ext cx="3024336" cy="3528393"/>
          </a:xfrm>
          <a:solidFill>
            <a:schemeClr val="accent2">
              <a:lumMod val="40000"/>
              <a:lumOff val="60000"/>
            </a:schemeClr>
          </a:solidFill>
        </p:spPr>
        <p:txBody>
          <a:bodyPr>
            <a:normAutofit fontScale="77500" lnSpcReduction="20000"/>
          </a:bodyPr>
          <a:lstStyle/>
          <a:p>
            <a:pPr marL="0" indent="0" algn="ctr">
              <a:buNone/>
            </a:pPr>
            <a:r>
              <a:rPr lang="es-CO" dirty="0"/>
              <a:t>Cristo ruega por el hombre, y el hombre necesitado de la ayuda divina, ruega por sí mismo en la presencia de Dios usando el poder de la influencia de Aquel que dio su vida por el mundo.  </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12160" y="980728"/>
            <a:ext cx="2736304" cy="2592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520" y="980728"/>
            <a:ext cx="2466975" cy="2592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257598" y="3933056"/>
            <a:ext cx="8634881" cy="2554545"/>
          </a:xfrm>
          <a:prstGeom prst="rect">
            <a:avLst/>
          </a:prstGeom>
        </p:spPr>
        <p:txBody>
          <a:bodyPr wrap="square">
            <a:spAutoFit/>
          </a:bodyPr>
          <a:lstStyle/>
          <a:p>
            <a:pPr algn="ctr"/>
            <a:r>
              <a:rPr lang="es-CO" sz="2000" b="1" dirty="0">
                <a:solidFill>
                  <a:srgbClr val="FF0000"/>
                </a:solidFill>
              </a:rPr>
              <a:t>Cuando reconocemos ante Dios nuestro aprecio por los méritos de Cristo, se añade fragancia a nuestras intercesiones. ¡Oh, quién puede valorar esta gran misericordia y amor!  Al acercarnos a Dios mediante la virtud de los méritos de Cristo, estamos revestidos con sus vestiduras sacerdotales.  El nos coloca cerca de su lado rodeándonos con su brazo humano, mientras que con su brazo divino se aferra del trono del infinito.  Sus méritos, como fragante incienso, los pone en un incensario en nuestras manos, para estimular nuestras peticiones.  Promete escuchar y responder nuestras súplicas.</a:t>
            </a:r>
          </a:p>
        </p:txBody>
      </p:sp>
    </p:spTree>
    <p:extLst>
      <p:ext uri="{BB962C8B-B14F-4D97-AF65-F5344CB8AC3E}">
        <p14:creationId xmlns:p14="http://schemas.microsoft.com/office/powerpoint/2010/main" val="392018039"/>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95536" y="1136036"/>
            <a:ext cx="4474840" cy="2069529"/>
          </a:xfrm>
          <a:solidFill>
            <a:schemeClr val="accent1">
              <a:lumMod val="20000"/>
              <a:lumOff val="80000"/>
            </a:schemeClr>
          </a:solidFill>
        </p:spPr>
        <p:txBody>
          <a:bodyPr>
            <a:normAutofit/>
          </a:bodyPr>
          <a:lstStyle/>
          <a:p>
            <a:pPr marL="0" indent="0" algn="ctr">
              <a:buNone/>
            </a:pPr>
            <a:r>
              <a:rPr lang="es-CO" dirty="0"/>
              <a:t>Si, Cristo se ha convertido en el intermediario de la oración entre el hombre y Dios.  </a:t>
            </a:r>
            <a:endParaRPr lang="es-CO"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26573" y="432792"/>
            <a:ext cx="2502391" cy="2257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1331640" y="4393585"/>
            <a:ext cx="6336704" cy="1815882"/>
          </a:xfrm>
          <a:prstGeom prst="rect">
            <a:avLst/>
          </a:prstGeom>
          <a:solidFill>
            <a:schemeClr val="accent1">
              <a:lumMod val="20000"/>
              <a:lumOff val="80000"/>
            </a:schemeClr>
          </a:solidFill>
        </p:spPr>
        <p:txBody>
          <a:bodyPr wrap="square">
            <a:spAutoFit/>
          </a:bodyPr>
          <a:lstStyle/>
          <a:p>
            <a:pPr algn="ctr"/>
            <a:r>
              <a:rPr lang="es-CO" sz="2800" dirty="0"/>
              <a:t>También se ha convertido en el intermediario de las bendiciones entre Dios y el hombre.  Ha combinado la divinidad y la humanidad. </a:t>
            </a:r>
            <a:r>
              <a:rPr lang="es-CO" sz="2800" dirty="0" smtClean="0"/>
              <a:t> </a:t>
            </a:r>
            <a:endParaRPr lang="es-CO" sz="2800" dirty="0"/>
          </a:p>
        </p:txBody>
      </p:sp>
      <p:sp>
        <p:nvSpPr>
          <p:cNvPr id="5" name="4 Rectángulo"/>
          <p:cNvSpPr/>
          <p:nvPr/>
        </p:nvSpPr>
        <p:spPr>
          <a:xfrm>
            <a:off x="5436096" y="2748052"/>
            <a:ext cx="3722752" cy="1015663"/>
          </a:xfrm>
          <a:prstGeom prst="rect">
            <a:avLst/>
          </a:prstGeom>
        </p:spPr>
        <p:txBody>
          <a:bodyPr wrap="square">
            <a:spAutoFit/>
          </a:bodyPr>
          <a:lstStyle/>
          <a:p>
            <a:r>
              <a:rPr lang="es-CO" sz="2000" b="1" dirty="0" smtClean="0">
                <a:solidFill>
                  <a:srgbClr val="FF0000"/>
                </a:solidFill>
              </a:rPr>
              <a:t>Antes </a:t>
            </a:r>
            <a:r>
              <a:rPr lang="es-CO" sz="2000" b="1" dirty="0">
                <a:solidFill>
                  <a:srgbClr val="FF0000"/>
                </a:solidFill>
              </a:rPr>
              <a:t>de que tu y yo </a:t>
            </a:r>
            <a:r>
              <a:rPr lang="es-CO" sz="2000" b="1" dirty="0" smtClean="0">
                <a:solidFill>
                  <a:srgbClr val="FF0000"/>
                </a:solidFill>
              </a:rPr>
              <a:t>naciéramos, </a:t>
            </a:r>
            <a:endParaRPr lang="es-CO" sz="2000" b="1" dirty="0">
              <a:solidFill>
                <a:srgbClr val="FF0000"/>
              </a:solidFill>
            </a:endParaRPr>
          </a:p>
          <a:p>
            <a:pPr algn="ctr"/>
            <a:r>
              <a:rPr lang="es-CO" sz="2000" b="1" dirty="0" smtClean="0">
                <a:solidFill>
                  <a:srgbClr val="FF0000"/>
                </a:solidFill>
              </a:rPr>
              <a:t>Cristo </a:t>
            </a:r>
            <a:r>
              <a:rPr lang="es-CO" sz="2000" b="1" dirty="0">
                <a:solidFill>
                  <a:srgbClr val="FF0000"/>
                </a:solidFill>
              </a:rPr>
              <a:t>había orado por nosotros. Lea </a:t>
            </a:r>
            <a:r>
              <a:rPr lang="es-CO" sz="2000" b="1" u="sng" dirty="0">
                <a:solidFill>
                  <a:srgbClr val="FF0000"/>
                </a:solidFill>
              </a:rPr>
              <a:t>(Juan 17:20).</a:t>
            </a:r>
          </a:p>
        </p:txBody>
      </p:sp>
    </p:spTree>
    <p:extLst>
      <p:ext uri="{BB962C8B-B14F-4D97-AF65-F5344CB8AC3E}">
        <p14:creationId xmlns:p14="http://schemas.microsoft.com/office/powerpoint/2010/main" val="4160086365"/>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80">
                                          <p:stCondLst>
                                            <p:cond delay="0"/>
                                          </p:stCondLst>
                                        </p:cTn>
                                        <p:tgtEl>
                                          <p:spTgt spid="5"/>
                                        </p:tgtEl>
                                      </p:cBhvr>
                                    </p:animEffect>
                                    <p:anim calcmode="lin" valueType="num">
                                      <p:cBhvr>
                                        <p:cTn id="8"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13" dur="26">
                                          <p:stCondLst>
                                            <p:cond delay="650"/>
                                          </p:stCondLst>
                                        </p:cTn>
                                        <p:tgtEl>
                                          <p:spTgt spid="5"/>
                                        </p:tgtEl>
                                      </p:cBhvr>
                                      <p:to x="100000" y="60000"/>
                                    </p:animScale>
                                    <p:animScale>
                                      <p:cBhvr>
                                        <p:cTn id="14" dur="166" decel="50000">
                                          <p:stCondLst>
                                            <p:cond delay="676"/>
                                          </p:stCondLst>
                                        </p:cTn>
                                        <p:tgtEl>
                                          <p:spTgt spid="5"/>
                                        </p:tgtEl>
                                      </p:cBhvr>
                                      <p:to x="100000" y="100000"/>
                                    </p:animScale>
                                    <p:animScale>
                                      <p:cBhvr>
                                        <p:cTn id="15" dur="26">
                                          <p:stCondLst>
                                            <p:cond delay="1312"/>
                                          </p:stCondLst>
                                        </p:cTn>
                                        <p:tgtEl>
                                          <p:spTgt spid="5"/>
                                        </p:tgtEl>
                                      </p:cBhvr>
                                      <p:to x="100000" y="80000"/>
                                    </p:animScale>
                                    <p:animScale>
                                      <p:cBhvr>
                                        <p:cTn id="16" dur="166" decel="50000">
                                          <p:stCondLst>
                                            <p:cond delay="1338"/>
                                          </p:stCondLst>
                                        </p:cTn>
                                        <p:tgtEl>
                                          <p:spTgt spid="5"/>
                                        </p:tgtEl>
                                      </p:cBhvr>
                                      <p:to x="100000" y="100000"/>
                                    </p:animScale>
                                    <p:animScale>
                                      <p:cBhvr>
                                        <p:cTn id="17" dur="26">
                                          <p:stCondLst>
                                            <p:cond delay="1642"/>
                                          </p:stCondLst>
                                        </p:cTn>
                                        <p:tgtEl>
                                          <p:spTgt spid="5"/>
                                        </p:tgtEl>
                                      </p:cBhvr>
                                      <p:to x="100000" y="90000"/>
                                    </p:animScale>
                                    <p:animScale>
                                      <p:cBhvr>
                                        <p:cTn id="18" dur="166" decel="50000">
                                          <p:stCondLst>
                                            <p:cond delay="1668"/>
                                          </p:stCondLst>
                                        </p:cTn>
                                        <p:tgtEl>
                                          <p:spTgt spid="5"/>
                                        </p:tgtEl>
                                      </p:cBhvr>
                                      <p:to x="100000" y="100000"/>
                                    </p:animScale>
                                    <p:animScale>
                                      <p:cBhvr>
                                        <p:cTn id="19" dur="26">
                                          <p:stCondLst>
                                            <p:cond delay="1808"/>
                                          </p:stCondLst>
                                        </p:cTn>
                                        <p:tgtEl>
                                          <p:spTgt spid="5"/>
                                        </p:tgtEl>
                                      </p:cBhvr>
                                      <p:to x="100000" y="95000"/>
                                    </p:animScale>
                                    <p:animScale>
                                      <p:cBhvr>
                                        <p:cTn id="20" dur="166" decel="50000">
                                          <p:stCondLst>
                                            <p:cond delay="1834"/>
                                          </p:stCondLst>
                                        </p:cTn>
                                        <p:tgtEl>
                                          <p:spTgt spid="5"/>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blipFill>
            <a:blip r:embed="rId2"/>
            <a:tile tx="0" ty="0" sx="100000" sy="100000" flip="none" algn="tl"/>
          </a:blipFill>
        </p:spPr>
        <p:txBody>
          <a:bodyPr>
            <a:normAutofit/>
          </a:bodyPr>
          <a:lstStyle/>
          <a:p>
            <a:r>
              <a:rPr lang="es-CO" sz="6000" b="1" i="1" dirty="0" smtClean="0">
                <a:latin typeface="Agency FB" pitchFamily="34" charset="0"/>
              </a:rPr>
              <a:t>Conclusión</a:t>
            </a:r>
            <a:endParaRPr lang="es-CO" sz="6000" b="1" i="1" dirty="0">
              <a:latin typeface="Agency FB" pitchFamily="34" charset="0"/>
            </a:endParaRPr>
          </a:p>
        </p:txBody>
      </p:sp>
      <p:sp>
        <p:nvSpPr>
          <p:cNvPr id="3" name="2 Marcador de contenido"/>
          <p:cNvSpPr>
            <a:spLocks noGrp="1"/>
          </p:cNvSpPr>
          <p:nvPr>
            <p:ph idx="1"/>
          </p:nvPr>
        </p:nvSpPr>
        <p:spPr>
          <a:xfrm>
            <a:off x="0" y="1600200"/>
            <a:ext cx="9144000" cy="4853136"/>
          </a:xfrm>
          <a:blipFill>
            <a:blip r:embed="rId3"/>
            <a:tile tx="0" ty="0" sx="100000" sy="100000" flip="none" algn="tl"/>
          </a:blipFill>
        </p:spPr>
        <p:txBody>
          <a:bodyPr>
            <a:normAutofit fontScale="85000" lnSpcReduction="20000"/>
          </a:bodyPr>
          <a:lstStyle/>
          <a:p>
            <a:pPr marL="0" indent="0" algn="ctr">
              <a:buNone/>
            </a:pPr>
            <a:r>
              <a:rPr lang="es-CO" b="1" dirty="0" smtClean="0">
                <a:solidFill>
                  <a:schemeClr val="bg1"/>
                </a:solidFill>
              </a:rPr>
              <a:t>Los </a:t>
            </a:r>
            <a:r>
              <a:rPr lang="es-CO" b="1" dirty="0">
                <a:solidFill>
                  <a:schemeClr val="bg1"/>
                </a:solidFill>
              </a:rPr>
              <a:t>hombres deben ser colaboradores con Dios en la salvación de sus propias </a:t>
            </a:r>
            <a:r>
              <a:rPr lang="es-CO" b="1" dirty="0" smtClean="0">
                <a:solidFill>
                  <a:schemeClr val="bg1"/>
                </a:solidFill>
              </a:rPr>
              <a:t>almas. </a:t>
            </a:r>
          </a:p>
          <a:p>
            <a:pPr marL="0" indent="0" algn="ctr">
              <a:buNone/>
            </a:pPr>
            <a:endParaRPr lang="es-CO" b="1" dirty="0" smtClean="0">
              <a:solidFill>
                <a:schemeClr val="bg1"/>
              </a:solidFill>
            </a:endParaRPr>
          </a:p>
          <a:p>
            <a:pPr marL="0" indent="0" algn="ctr">
              <a:buNone/>
            </a:pPr>
            <a:r>
              <a:rPr lang="es-CO" b="1" dirty="0" smtClean="0">
                <a:solidFill>
                  <a:schemeClr val="bg1"/>
                </a:solidFill>
              </a:rPr>
              <a:t>¿De que forma?</a:t>
            </a:r>
          </a:p>
          <a:p>
            <a:pPr marL="0" indent="0" algn="ctr">
              <a:buNone/>
            </a:pPr>
            <a:r>
              <a:rPr lang="es-CO" b="1" dirty="0" smtClean="0">
                <a:solidFill>
                  <a:srgbClr val="FFFF00"/>
                </a:solidFill>
              </a:rPr>
              <a:t>Cristo hiso su parte muriendo en la cruz, pero para que ese sacrificio tenga resultados positivos en nuestras vidas, debemos ir a Él tal como estamos, y nos libertará del pecado que nos agobia, nos perdonará e intercederá por nosotros ante Él Padre celestial. Amen</a:t>
            </a:r>
          </a:p>
          <a:p>
            <a:pPr marL="0" indent="0" algn="ctr">
              <a:buNone/>
            </a:pPr>
            <a:r>
              <a:rPr lang="es-CO" b="1" dirty="0" smtClean="0">
                <a:solidFill>
                  <a:schemeClr val="bg1"/>
                </a:solidFill>
              </a:rPr>
              <a:t> «Solo así seremos salvos, y </a:t>
            </a:r>
            <a:r>
              <a:rPr lang="es-CO" b="1" dirty="0">
                <a:solidFill>
                  <a:schemeClr val="bg1"/>
                </a:solidFill>
              </a:rPr>
              <a:t>luego deben hacer fervientes, perseverantes e incansables esfuerzos para salvar a los que están a punto de </a:t>
            </a:r>
            <a:r>
              <a:rPr lang="es-CO" b="1" dirty="0" smtClean="0">
                <a:solidFill>
                  <a:schemeClr val="bg1"/>
                </a:solidFill>
              </a:rPr>
              <a:t>perecer»</a:t>
            </a:r>
          </a:p>
          <a:p>
            <a:pPr marL="0" indent="0" algn="ctr">
              <a:buNone/>
            </a:pPr>
            <a:r>
              <a:rPr lang="es-CO" b="1" dirty="0" smtClean="0">
                <a:solidFill>
                  <a:schemeClr val="bg1"/>
                </a:solidFill>
              </a:rPr>
              <a:t> </a:t>
            </a:r>
            <a:r>
              <a:rPr lang="es-CO" b="1" u="sng" dirty="0">
                <a:solidFill>
                  <a:schemeClr val="bg1"/>
                </a:solidFill>
              </a:rPr>
              <a:t>(Carta 22, 1898).</a:t>
            </a:r>
          </a:p>
          <a:p>
            <a:endParaRPr lang="es-CO" b="1" dirty="0">
              <a:solidFill>
                <a:schemeClr val="bg1"/>
              </a:solidFill>
            </a:endParaRPr>
          </a:p>
        </p:txBody>
      </p:sp>
    </p:spTree>
    <p:extLst>
      <p:ext uri="{BB962C8B-B14F-4D97-AF65-F5344CB8AC3E}">
        <p14:creationId xmlns:p14="http://schemas.microsoft.com/office/powerpoint/2010/main" val="2990705866"/>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p:cTn id="13"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2" end="2"/>
                                            </p:txEl>
                                          </p:spTgt>
                                        </p:tgtEl>
                                      </p:cBhvr>
                                    </p:animEffect>
                                  </p:childTnLst>
                                </p:cTn>
                              </p:par>
                              <p:par>
                                <p:cTn id="17" presetID="31" presetClass="entr" presetSubtype="0" fill="hold"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p:cTn id="19"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0"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21"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22" dur="1000"/>
                                        <p:tgtEl>
                                          <p:spTgt spid="3">
                                            <p:txEl>
                                              <p:pRg st="3" end="3"/>
                                            </p:txEl>
                                          </p:spTgt>
                                        </p:tgtEl>
                                      </p:cBhvr>
                                    </p:animEffect>
                                  </p:childTnLst>
                                </p:cTn>
                              </p:par>
                              <p:par>
                                <p:cTn id="23" presetID="31" presetClass="entr" presetSubtype="0" fill="hold" nodeType="with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p:cTn id="25"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6"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27"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28" dur="1000"/>
                                        <p:tgtEl>
                                          <p:spTgt spid="3">
                                            <p:txEl>
                                              <p:pRg st="4" end="4"/>
                                            </p:txEl>
                                          </p:spTgt>
                                        </p:tgtEl>
                                      </p:cBhvr>
                                    </p:animEffect>
                                  </p:childTnLst>
                                </p:cTn>
                              </p:par>
                              <p:par>
                                <p:cTn id="29" presetID="31" presetClass="entr" presetSubtype="0" fill="hold" nodeType="with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 calcmode="lin" valueType="num">
                                      <p:cBhvr>
                                        <p:cTn id="31"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5" end="5"/>
                                            </p:txEl>
                                          </p:spTgt>
                                        </p:tgtEl>
                                        <p:attrNameLst>
                                          <p:attrName>style.rotation</p:attrName>
                                        </p:attrNameLst>
                                      </p:cBhvr>
                                      <p:tavLst>
                                        <p:tav tm="0">
                                          <p:val>
                                            <p:fltVal val="90"/>
                                          </p:val>
                                        </p:tav>
                                        <p:tav tm="100000">
                                          <p:val>
                                            <p:fltVal val="0"/>
                                          </p:val>
                                        </p:tav>
                                      </p:tavLst>
                                    </p:anim>
                                    <p:animEffect transition="in" filter="fade">
                                      <p:cBhvr>
                                        <p:cTn id="34" dur="1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92688"/>
          </a:xfrm>
          <a:gradFill>
            <a:gsLst>
              <a:gs pos="0">
                <a:srgbClr val="E6DCAC"/>
              </a:gs>
              <a:gs pos="12000">
                <a:srgbClr val="E6D78A"/>
              </a:gs>
              <a:gs pos="30000">
                <a:srgbClr val="C7AC4C"/>
              </a:gs>
              <a:gs pos="45000">
                <a:srgbClr val="E6D78A"/>
              </a:gs>
              <a:gs pos="77000">
                <a:srgbClr val="C7AC4C"/>
              </a:gs>
              <a:gs pos="100000">
                <a:srgbClr val="E6DCAC"/>
              </a:gs>
            </a:gsLst>
            <a:lin ang="5400000" scaled="0"/>
          </a:gradFill>
        </p:spPr>
        <p:txBody>
          <a:bodyPr>
            <a:normAutofit fontScale="92500" lnSpcReduction="20000"/>
          </a:bodyPr>
          <a:lstStyle/>
          <a:p>
            <a:pPr marL="0" indent="0" algn="ctr">
              <a:buNone/>
            </a:pPr>
            <a:r>
              <a:rPr lang="es-CO" dirty="0" smtClean="0"/>
              <a:t>Mi oración y deseo es que, estemos agradecidos con Nuestro Buen Dios y Salvador Cristo Jesús, por haberse convertido en nuestro Camino que nos conduce a Dios él Padre. Amen. </a:t>
            </a:r>
          </a:p>
          <a:p>
            <a:pPr marL="0" indent="0" algn="ctr">
              <a:buNone/>
            </a:pPr>
            <a:r>
              <a:rPr lang="es-CO" dirty="0" smtClean="0"/>
              <a:t>Recuerda, los únicos méritos que son aceptables delante de Dios son los méritos de Cristo, los nuestros son como dice </a:t>
            </a:r>
            <a:r>
              <a:rPr lang="es-CO" dirty="0" smtClean="0">
                <a:solidFill>
                  <a:srgbClr val="FF0000"/>
                </a:solidFill>
              </a:rPr>
              <a:t>(Isaías 64:6):</a:t>
            </a:r>
          </a:p>
          <a:p>
            <a:pPr marL="0" indent="0" algn="ctr">
              <a:buNone/>
            </a:pPr>
            <a:r>
              <a:rPr lang="es-CO" dirty="0" smtClean="0"/>
              <a:t>«</a:t>
            </a:r>
            <a:r>
              <a:rPr lang="es-CO" dirty="0" smtClean="0">
                <a:latin typeface="Agency FB" pitchFamily="34" charset="0"/>
              </a:rPr>
              <a:t>Si </a:t>
            </a:r>
            <a:r>
              <a:rPr lang="es-CO" dirty="0">
                <a:latin typeface="Agency FB" pitchFamily="34" charset="0"/>
              </a:rPr>
              <a:t>bien todos nosotros somos como suciedad, y todas nuestras justicias como trapo de inmundicia; y caímos todos nosotros como la hoja, y nuestras maldades nos llevaron como </a:t>
            </a:r>
            <a:r>
              <a:rPr lang="es-CO" dirty="0" smtClean="0">
                <a:latin typeface="Agency FB" pitchFamily="34" charset="0"/>
              </a:rPr>
              <a:t>viento</a:t>
            </a:r>
            <a:r>
              <a:rPr lang="es-CO" dirty="0" smtClean="0"/>
              <a:t>». </a:t>
            </a:r>
          </a:p>
          <a:p>
            <a:pPr marL="0" indent="0" algn="ctr">
              <a:buNone/>
            </a:pPr>
            <a:endParaRPr lang="es-CO" dirty="0" smtClean="0"/>
          </a:p>
          <a:p>
            <a:pPr marL="0" indent="0" algn="ctr">
              <a:buNone/>
            </a:pPr>
            <a:r>
              <a:rPr lang="es-CO" dirty="0" smtClean="0"/>
              <a:t>Que Dios le bendiga es mi deseo. Amen. </a:t>
            </a:r>
          </a:p>
          <a:p>
            <a:pPr marL="0" indent="0" algn="ctr">
              <a:buNone/>
            </a:pPr>
            <a:r>
              <a:rPr lang="es-CO" dirty="0" smtClean="0"/>
              <a:t>Si desea obtener este tema en un libro, solicítelo </a:t>
            </a:r>
            <a:r>
              <a:rPr lang="es-CO" dirty="0"/>
              <a:t>al correo TODO.ESJESUS@HOTMAIL.COM</a:t>
            </a:r>
          </a:p>
          <a:p>
            <a:pPr marL="0" indent="0" algn="ctr">
              <a:buNone/>
            </a:pPr>
            <a:r>
              <a:rPr lang="es-CO" dirty="0" smtClean="0"/>
              <a:t> </a:t>
            </a:r>
            <a:endParaRPr lang="es-CO" dirty="0"/>
          </a:p>
        </p:txBody>
      </p:sp>
    </p:spTree>
    <p:extLst>
      <p:ext uri="{BB962C8B-B14F-4D97-AF65-F5344CB8AC3E}">
        <p14:creationId xmlns:p14="http://schemas.microsoft.com/office/powerpoint/2010/main" val="2231893655"/>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p:bgPr>
    </p:bg>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5451" y="908720"/>
            <a:ext cx="7848872" cy="51125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07206776"/>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610</TotalTime>
  <Words>1364</Words>
  <Application>Microsoft Office PowerPoint</Application>
  <PresentationFormat>Presentación en pantalla (4:3)</PresentationFormat>
  <Paragraphs>65</Paragraphs>
  <Slides>16</Slides>
  <Notes>0</Notes>
  <HiddenSlides>0</HiddenSlides>
  <MMClips>0</MMClips>
  <ScaleCrop>false</ScaleCrop>
  <HeadingPairs>
    <vt:vector size="4" baseType="variant">
      <vt:variant>
        <vt:lpstr>Tema</vt:lpstr>
      </vt:variant>
      <vt:variant>
        <vt:i4>1</vt:i4>
      </vt:variant>
      <vt:variant>
        <vt:lpstr>Títulos de diapositiva</vt:lpstr>
      </vt:variant>
      <vt:variant>
        <vt:i4>16</vt:i4>
      </vt:variant>
    </vt:vector>
  </HeadingPairs>
  <TitlesOfParts>
    <vt:vector size="17" baseType="lpstr">
      <vt:lpstr>Tema de Office</vt:lpstr>
      <vt:lpstr>Presentación de PowerPoint</vt:lpstr>
      <vt:lpstr>Introducción</vt:lpstr>
      <vt:lpstr>Presentación de PowerPoint</vt:lpstr>
      <vt:lpstr>Salvación por obras</vt:lpstr>
      <vt:lpstr> </vt:lpstr>
      <vt:lpstr>Para ser salvos no se exige sino un requisito, solamente «ir» a Cristo. </vt:lpstr>
      <vt:lpstr>Presentación de PowerPoint</vt:lpstr>
      <vt:lpstr>Presentación de PowerPoint</vt:lpstr>
      <vt:lpstr>Presentación de PowerPoint</vt:lpstr>
      <vt:lpstr>Ahora entendemos Apoc.22:14, que dice: Bienaventurados los que guardan sus mandamientos, para que tengan derecho al árbol de la vida, y que entren por las puertas en la ciudad.</vt:lpstr>
      <vt:lpstr>Yo soy EL camino, y la verdad, y la vida: nadie viene al Padre, sino por mi. Juan 14:6</vt:lpstr>
      <vt:lpstr>Presentación de PowerPoint</vt:lpstr>
      <vt:lpstr>Presentación de PowerPoint</vt:lpstr>
      <vt:lpstr>Conclusión</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¿Cuál ES EL CAMINO?</dc:title>
  <dc:creator>FAMILIA FIERRO CH</dc:creator>
  <cp:lastModifiedBy>FAMILIA FIERRO CH</cp:lastModifiedBy>
  <cp:revision>80</cp:revision>
  <dcterms:created xsi:type="dcterms:W3CDTF">2013-05-06T22:20:31Z</dcterms:created>
  <dcterms:modified xsi:type="dcterms:W3CDTF">2014-08-20T11:09:19Z</dcterms:modified>
</cp:coreProperties>
</file>